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3" r:id="rId4"/>
    <p:sldId id="272" r:id="rId5"/>
    <p:sldId id="277" r:id="rId6"/>
    <p:sldId id="278" r:id="rId7"/>
    <p:sldId id="269" r:id="rId8"/>
    <p:sldId id="268" r:id="rId9"/>
    <p:sldId id="271" r:id="rId10"/>
    <p:sldId id="257" r:id="rId11"/>
    <p:sldId id="259" r:id="rId12"/>
    <p:sldId id="263" r:id="rId13"/>
    <p:sldId id="266" r:id="rId14"/>
    <p:sldId id="258" r:id="rId15"/>
    <p:sldId id="280" r:id="rId16"/>
    <p:sldId id="279" r:id="rId17"/>
    <p:sldId id="260" r:id="rId18"/>
    <p:sldId id="281" r:id="rId19"/>
    <p:sldId id="282" r:id="rId20"/>
    <p:sldId id="265" r:id="rId21"/>
    <p:sldId id="261" r:id="rId22"/>
    <p:sldId id="262" r:id="rId23"/>
    <p:sldId id="264" r:id="rId24"/>
    <p:sldId id="283" r:id="rId25"/>
    <p:sldId id="267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F7E6C24-EB29-412E-802C-B288C63C27BB}">
          <p14:sldIdLst>
            <p14:sldId id="256"/>
            <p14:sldId id="276"/>
            <p14:sldId id="273"/>
          </p14:sldIdLst>
        </p14:section>
        <p14:section name="Sezione senza titolo" id="{E5394841-A68C-4D82-A06C-243B14E448DB}">
          <p14:sldIdLst>
            <p14:sldId id="272"/>
            <p14:sldId id="277"/>
            <p14:sldId id="278"/>
            <p14:sldId id="269"/>
            <p14:sldId id="268"/>
            <p14:sldId id="271"/>
            <p14:sldId id="257"/>
            <p14:sldId id="259"/>
            <p14:sldId id="263"/>
            <p14:sldId id="266"/>
            <p14:sldId id="258"/>
            <p14:sldId id="280"/>
            <p14:sldId id="279"/>
            <p14:sldId id="260"/>
            <p14:sldId id="281"/>
            <p14:sldId id="282"/>
            <p14:sldId id="265"/>
            <p14:sldId id="261"/>
            <p14:sldId id="262"/>
            <p14:sldId id="264"/>
            <p14:sldId id="283"/>
            <p14:sldId id="267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7:45:14.889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0 203 0,'35'0'172,"72"-33"-172,-1 33 15,-70-33-15,70 0 16,-69 33-16,34 0 15,-36 0-15,1 0 16,35 0-16,-36 0 16,1 0 93,-1 0-93,36-34-16,36 34 15,0-33-15,-72 33 16,72 0 0,-36 0-16,36 0 15,-71 0-15,-1 0 16,1 0-16,35-33 219,-36 33-204,1 0-15,34 0 16,-34 0-1,71 0-15,0 0 16,-72 0-16,1 0 16,35 33-1,-36-33-15,1 0 203,35 0-203,-36 0 16,2 0-16,34 0 16,-36 0-16,0 67 15,36-67-15,-35 0 16,-1 0-16,1 0 16,35 0-16,-36 0 15,2 0 1,-2 0-1,36 0 1,-35 0-16,-1 0 16,72 0-16,-36 0 15,-36 0 95,1 0-95,35 0 1,-35 0 0,-1 0-1,1 0 1,35 0-16,-36 0 109,1 0-93,-1 0-16,36 0 15,37 0-15,-73 0 16,72 0-16,-36-34 16,-36 34-16,1 0 15,-1 0-15,36 0 32,-35 0 61,71 0-93,-72 0 16,72 0-16,-36 0 16,35 0-16,-69 0 15,-2 0-15,1 0 16,35 34-16,-36-34 125,0 0-125,72 0 15,-36 0-15,-36 0 16,2 0-16,-2 0 16,36 0 77,-35 0-77,-1 0 406,36 33-406,36 0-16,-72-33 15,1 33 329,35 33-344,-71-33 250,-35-33-47,-1 66-203,-35-33 16,35-33-1,1 0 313,-36 0-328,35 0 16,-70 0-16,70 0 16,1 0-16,-37 0 15,36 0 1,1 0 46,-36 0-46,35 0-16,1 0 16,-71 0-1,70 0-15,-36 0 16,37 0-16,-1 0 78,-35 0-78,36 0 31,-1 0-31,1 0 16,-36 0-16,35 0 16,1 0 62,-37 0-63,36 0-15,1 0 16,0 0-16,-36 0 16,-36 0-16,1 0 15,-73 0 1,144 0-16,-72 0 15,72 0-15,-36 0 16,35 0-16,1 0 16,-1 0 62,-35 0-78,35 0 15,1 0 1,-36 0-16,35 0 16,-70 0-16,-2 0 15,73 0-15,-72 0 16,72 0-16,-36 0 62,35-33-46,1 33-16,-36 0 16,36 0-1,-2 0-15,2 0 16,-36 0 0,35 0-16,1 0 15,-36 0-15,35 0 16,1 0-16,-72 0 15,71 0-15,-35 0 16,35 0-16,1 0 78,-36 0-62,36 0-16,-1 0 15,1 0-15,-36 0 16,35-33-16,0 33 16,-35 0-16,35 0 15,1 0-15,-1 0 16,-35-33-16,36 33 16,-1 0 62,-35-33-63,36 33-15,-1 0 16,-35 0-16,35 0 16,1 0-16,-1 0 15,-35 0 1,36 0-16,-1 0 328,-70 0-312,-179 0-16,214 0 15,142 0 204,-36 0-110,1 0-109,141 0 16,-69 0-16,-2 0 16,1 0-16,-36 0 15,36 0-15,-72 0 16,1 0-16,-1 0 15,36 0-15,-35 0 16,70 0-16,-70 0 16,-1 0-16,37 0 15,-36 0-15,-1 0 16,36 0 0,-35-33 93,-1 33-93,36-33-16,35 33 15,-70 0-15,0 0 16,35-33-1,-106 33 204,-1 0-203,-71 33-1,71-33-15,-70 0 0,0 66 16,-1-33 0,0-33-16,0 33 15,36-33-15,36 0 110,-1 0-110,-35 0 203,36 0-188,-1 0-15,-142 0 16,-35 0-16,106 0 16,71 0-16,1 33 15,70 0 485,1-33-484,-1 0-16,2 0 16,34 0-16,35 33 15,-70-33-15,-1 0 16,36 33 15,-35-33 16,-1 0-16,37 0-15,-37 0-16,1 0 15,-1 0 17,36 0-17,-35 0-15,-1 0 16,36 0 0,-35 0-1,-1 0-15,37 67 31,-36-67 79,-1 0-110,72 0 15,-1 0-15,0 0 16,-70 0-16,71 0 16,-36 0-1,-35 0 1,-1 0 31,1 0-32,35 0-15,-36 0 16,1 0 15,36 0 1,-37 0-32,1 0 15,-1 0-15,36 0 16,-36 0-16,1 0 15,70 0-15,2 0 16,-73 0 0,36 0 62,-35 0-63,70 0-15,-70 0 16,35 0 78,-36 0-79,1 0-15,71 33 16,-36-33-16,-36 0 16,72 0-16,-72 0 15,36 33-15,-35-33 16,0 0 46,0 0-46,35 0-16,-36 0 16,1 0 77,-1 0-93,36 0 16,-35 0-16,-1 0 16,36 0-16,-35 0 15,0 0-15,35 0 16,35 0-16,-70 0 16,-1 0 62,1 0-63,35 0-15,36 0 16,70 0 0,-141 0-16,-1 0 15,36 0 266,-35-33-265,-1 33 15,37 0-15,-36 0-16,-1 0 16,72 0-16,-1 0 15,-70 0-15,-36-33 266,-36 33-235,1 0 0,-36 0-15,35 0-16,-35 33 16,36-33-16,-1 33 15,-36-33-15,-105 33 16,71-33-16,-1 33 15,72-33 1,-2 0-16,-34 0 16,36 0-16,-1 0 15,-35 0-15,36 0 16,-143 0-16,71 0 16,1 0-16,-1 33 15,1 0-15,-2-33 16,2 33-16,-1-33 15,1 33-15,35-33 16,-36 0-16,0 0 16,36 0-16,0 0 15,-35 0-15,69 0 110,2 0-110,-36 0 15,35 0-15,1 0 16,-1 0-16,-35 0 16,-35 0-16,71 0 15,-2 0-15,-34 0 16,36-33-1,-1 33-15,-177-33 16,106 33-16,0 0 16,72 0-16,0-33 15,-36 33 126,35 0-125,1-33-16,-144 33 15,108 0-15,-35 0 16,-1 0-16,1 0 15,-72-33-15,71 33 16,72 0-16,-1 0 16,-35 0 77,36 0-93,-2 0 16,2 0-16,-36 0 16,35-33 734,178 0-282,143 33-452,0 0-16,-1 0 16,107 0-16,-106 0 15,-179 0-15,72 66 16,35-66-16,-177 33 16,70-33-16,-70 0 15,35 33-15,-36-33 16,2 0-16,34 33 15,-36-33 64,72 0-64,70 0-15,1 33 16,-71-33-16,106 0 15,-35 66-15,35-66 16,-106 33-16,-71-33 16,35 0 140,-36 0-156,72 0 16,-72 0-16,1 0 15,35 0-15,36 0 16,-71 0-16,-1 0 15,36 0-15,-36 0 16,36 0 47,-35 0-48,-1 0-15,36-33 16,-34 33-16,-2 0 15,36 0-15,-35-33 297,-1 33-297,36-33 172,-35 33-172,-1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7:57:57.713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0,'37'0'157,"74"0"-157,-74 0 15,-1 0 95,75 0-95,-74 0-15,73 0 16,-36 0-16,-38 0 16,1 0-16,0 0 15,37 0 188,-38 0-203,75 0 16,-74 0-16,36 0 16,-36 0-16,0 0 15,0 0-15,36 0 141,-36 0-126,0 0-15,37 0 16,-38 0 0,1 0 15,0 0-15,37 0 171,-37 0-187,-1 0 16,38 0-16,-37 0 15,0 0 1,36 0 390,-36 0-375,0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8:08:55.12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663 0 0,'37'0'156,"-1"0"-140,1 0 15,0 0-31,37 0 16,-38 0-16,1 0 15,37 0-15,-37 0 188,0 0-157,-1 0-15,75 0-16,-38 0 15,-36 0-15,0 0 266,37 37-250,110-37-16,0 37 15,37 0-15,-1-1 16,-35-36-16,-149 0 16,38 0-16,-37 0 15,0 0 1,-1 0-16,38 0 15,-37 0 1,0 37-16,36-37 16,-36 0-16,0 0 15,0 0-15,36 0 16,-36 0-16,0 0 16,37 0 234,-38 0-250,1 0 171,74 0-171,-1 0 16,-73 0-16,110 0 16,-110 0-16,0 0 15,0 0-15,36 0 297,-36 0-281,0 0-1,36 0-15,-36 0 16,0 0-16,37 37 94,-37-37 140,-37 74-140,0-37-78,36-37-1,75 36 1,-111 1 15,0 0-15,37 0 140,-37 0-156,0-1 16,36 38-16,-36-37 15,0 0 204,-36-37-219,-75 0 16,-36 0-16,110 0 15,-73 0-15,73 0 16,0 0-16,-37 0 15,38 0-15,-1 0 313,-37 0-297,-36 0-16,-74-37 15,0 0-15,73 0 16,38 37-16,36 0 15,0-37-15,-74 37 16,38 0-16,36 0 16,0 0 187,-36-36-188,-38 36-15,-73 0 16,74 0-16,-1-37 16,1 37-16,-1 0 15,75 0 1,-1 0 187,-37 0-187,-36 0-16,-74 0 15,0 0-15,147 0 16,-37 0-16,37-37 219,1 37-219,-149 0 15,-35 0-15,36-37 16,-37 37-16,37 0 16,110 0-16,37 0 15,74-37 204,0 37-203,184-73-16,-74-1 15,-37 74-15,1-74 16,110 1-16,-111 73 15,1-37-15,-38 37 16,-36 0-16,-74 0 641,-73 0-641,73 0 15,0 0-15,-37 0 219,-36 0-219,-74 0 16,-111 37-16,148 36 15,110-73 1,1 0 218,36-36-218,0-1-16,36 74 297,-36-1-297,0 38 31,0-37 344,37 0-375,-37 0 16,37-37-1,-37 73-15,0-36 32,37-37 280,36 0-312,38 0 16,73 0-16,-74 0 15,1 0-15,-1 0 16,-73 0 0,0 0-1,37 0 95,-38 0-95,1-37-15,-37 0 16,74 37 156,-37 0-125,-1 0-47,38-36 15,110 36-15,-221 0 250,-36-37-250,36 37 16,0 0-16,0 0 15,-36-37-15,36 37 16,0-37-16,-37 37 16,148 0 218,0 0-218,36 0-16,0 0 15,-73 0-15,74 0 16,-1 0-16,1 0 16,-75 0-16,38 0 15,-37 0-15,0 0 16,-1 0 62,75 0-78,73 0 16,37 0-16,-37 0 15,37 0-15,-111 0 16,-73 0-16,0 0 15,36 0 48,-36 0-63,0 0 16,73 0-16,-73 0 15,74 0-15,110 0 16,-111 37-16,0-37 15,-146 0 142,-1 0-157,-74 0 15,75 0-15,-75 0 16,1 0-16,-1 0 16,1 0-16,-1 0 15,1 37-15,36-37 16,38 37 62,-1-37-78,-74 36 16,1-36-16,36 0 15,37 0-15,37 37 63,37-37-48,0 0 1,73 0-16,1 0 0,-74 0 16,110 0-1,-110 0-15,0 0 16,-1 0-16,38 0 15,-37 0-15,0 0 16,36 0-16,38 0 16,-74 0-16,147 0 15,-148 0-15,38 0 672,-37 0-656,0 0-16,36 0 15,-36 0-15,0 74 16,0-74 125,-111 0-1,-110 0-124,74-37-16,-1 0 16,-110 37-16,111-37 15,73 37-15,0 0 16,0 0-16,-36-36 109,36 36-109,-73 0 16,-1 0-16,1 0 15,73 0-15,-37 0 16,37 0 0,1 0-1,-1 0 1,-37 0-16,37 0 16,1 0-16,-75 36 15,1-36-15,36 0 16,-36 37-16,73-37 15,-37 0-15,37 0 125,1 0-125,-75 37 16,74-37-16,-36 37 16,36-37-1,0 0 173,-37 0-126,38 0-62,-75 0 16,1 0-16,73 37 16,-37-37-16,38 0 125,-1 73-125,-74-73 15,-73 0-15,-37 0 16,37 0-16,-37 0 15,185 37-15,-1 0 16,110-74 203,-36 0-204,0 37-15,73 0 16,111 0-16,0-37 16,-37 37-1,-73-36-15,-74 36 16,73 0-16,-36 0 203,-38 0-187,296 0-16,-111 36 15,-111-36-15,-73 0 16,36 37-16,-36-37 16,0 37-16,37-37 15,-38 37 1,1-37 31,0 0 78,0-37-125,37 37 15,-1-37-15,-36 37 16,73-37-16,-73 1 16,110 36-16,-110 0 15,0-37 1,0 37 15,37 0-31,-38-37 16,1 37 15,37 0-31,36 0 0,-73 0 16,0 0-1,73 0-15,1 0 16,-38 0-16,-36 0 15,0 0 79,-111-37 266,-220 0-360,73-36 15,-74 36-15,75 0 16,-1-37-16,110 74 15,-73-36-15,147 36 16,1-37-16,-38 37 16,37 0 109,0 0-110,-36 0-15,36 0 16,0 0-16,0 0 16,-36 0-1,36 0 16,0 0 16,-37 0-31,38 37-16,-75-1 16,74-36-16,-110 37 15,110 37 1,1-74-16,-38 0 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8:09:20.95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0,'36'0'0,"1"37"31,0 73-15,-37-73 0,0 37-1,37-37-15,-37 0 16,0 36 15,0 1-31,0-37 16,0-1-16,0 1 15,0 0-15,0 0 63,0 36-63,0-36 47,0 37-32,0-37-15,0 0 16,0 73 0,0-73 15,0 36-16,0-36-15,0 0 32,0 37-17,0-38 63,0 1-62,0 0 0,0 0-1,0 0 1,0 0 0,0-1-16,0 75 15,0-74 1,0-1-1,0 1 79,0 37-78,0 36-16,0-73 31,0 0-31,0 37 63,0-38-48,0 1 1,0 0-16,0 0 15,0 0-15,0 36 32,0-36-17,0 37 1,0-38 93,0 1-93,0 0-16,0 73 141,37-36-126,-37-37-15,0 37 16,73-74-16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8:09:56.31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Group>
    <inkml:annotationXML>
      <emma:emma xmlns:emma="http://www.w3.org/2003/04/emma" version="1.0">
        <emma:interpretation id="{527E08FD-E09B-413A-A8C1-B5B1BF02E5BC}" emma:medium="tactile" emma:mode="ink">
          <msink:context xmlns:msink="http://schemas.microsoft.com/ink/2010/main" type="inkDrawing" rotatedBoundingBox="26246,8220 29338,8276 29338,8319 26245,8263" shapeName="Other"/>
        </emma:interpretation>
      </emma:emma>
    </inkml:annotationXML>
    <inkml:trace contextRef="#ctx0" brushRef="#br0">0 102 0,'37'0'125,"36"0"-109,-36 0 30,0 0-30,37 0-16,36 0 16,0 0-16,1 0 15,-1 0-15,1 0 16,-1 0-16,-73 0 16,0 0 15,0 0-16,36 0 110,-36 0-125,0 0 16,37 0 0,-38 0-16,1 0 15,0 0-15,37 167 16,-38-167 15,1 0-31,37 0 16,110 0-16,0 0 15,221 0-15,-111 0 16,-110 0-16,-73 0 16,-74 0-1,36 0 79,-36 166-78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8:10:03.18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Group>
    <inkml:annotationXML>
      <emma:emma xmlns:emma="http://www.w3.org/2003/04/emma" version="1.0">
        <emma:interpretation id="{E22BB2EF-6534-4AA3-9B1E-90EC12994A02}" emma:medium="tactile" emma:mode="ink">
          <msink:context xmlns:msink="http://schemas.microsoft.com/ink/2010/main" type="inkDrawing" rotatedBoundingBox="3020,9067 17595,9267 17591,9538 3016,9337" shapeName="Other"/>
        </emma:interpretation>
      </emma:emma>
    </inkml:annotationXML>
    <inkml:trace contextRef="#ctx0" brushRef="#br0">0 71 0,'31'0'31,"62"0"-31,1 0 16,61 0-16,93 0 15,94 28-15,-187-15 16,-62 1-1,1-14-15,-32 0 219,-31 0 0,0 0-219,31 0 219,-31 0-219,0-14 15,31 14 1,-30 0 125,-1 0-141,-1 0 15,33 0-15,-32 0 16,0 0 62,31 0-62,-31 0-16,0 0 15,0 0 1,31 0 78,-31 0-79,0 0-15,1 0 110,29 0-95,-30-27 204,32 27-219,-32-14 31,31 14 125,0-27-156,-31 27 16,62 0 0,-30-13-16,-32 13 15,-1 0 95,2 0-110,30 0 15,-31 0-15,0 0 16,0 0-16,31-14 16,-31 14-16,1 0 15,29 0-15,-29 0 16,-1 0-1,30 0 1,-29 0 0,-1 0-16,0 0 15,31 0-15,-31 0 16,0 0-16,32 0 109,-32 0-109,-1 14 16,33-14-16,-32 0 16,0 0-16,-1 0 15,33 0 1,-32 0-16,0 0 15,31 0-15,-31 13 16,0-13 0,32 0-16,-33 0 15,1 14 1,32-14 0,-32 0-1,0 0-15,0 0 16,31 0-16,-31 0 15,0 0-15,63 0 16,-63 0-16,30 0 16,-29 0-16,-1 0 109,31 0-109,-31 0 16,0 0-16,31 0 15,31 0-15,-62 0 16,1 0-16,29-14 16,-30 14-16,1 0 15,61-13-15,-31 13 16,32 0-16,-64 0 15,1 0-15,63 0 16,-64-14-16,33 14 16,30 0-16,-62 0 15,0-14-15,31 14 16,-30 0 0,-2 0-16,33 0 15,-32 0-15,0 0 16,-1 0-16,33 0 15,31 0-15,-64 0 32,1 0-17,32 0-15,-32 0 16,-1 0-16,1 0 16,63 0-16,30 14 15,-93 0-15,125-14 16,-125 0-16,30 0 15,-29 0-15,-1 0 16,31 0 47,-31 0-63,0 13 15,62-13-15,0 14 16,0-14-16,-61 0 140,30 0-140,93 0 16,93 0-16,-92 0 16,30 0-16,-92 0 15,-1 0-15,0 0 16,-62 0-16,0-14 16,31 14-16,-30 0 46,-2 0-46,64 0 16,-1-27-16,93 27 16,63 0-16,-1 0 15,-93 0-15,-61 0 16,-1 0-16,-31 0 16,-30-14 15,-2 14-16,64 0-15,-1 0 16,0 0-16,63 0 16,-64 0-16,64 0 15,-94 0 1,31 0-16,-62 0 0,0 0 62,32 0-62,-33 0 16,1 0-16,63 0 16,-1 0-16,0 0 15,-31 0-15,31 0 16,1 14-16,-1 0 16,0-14-16,-62 0 15,0 0-15,31 0 16,-30 13 78,-1-13-79,124 0-15,-62 14 16,1-14-16,-33 0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8:05:00.800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0 196 0,'36'-37'250,"112"0"-250,-111 1 15,36 36-15,-36 0 110,0-37-110,36 37 15,-36-37 188,0 37-187,73 0-16,1 0 16,-74 0-16,36 0 15,-36 0-15,0 0 16,37 0-16,-38 0 15,1 0 235,37 0-234,36 74-16,1-74 16,-1 0-16,-73 36 15,0-36-15,36 37 16,-36-37 234,0 0-250,73 37 16,111-37-16,-110 0 15,-74 0-15,-1 0 16,38 0-16,-37 0 15,0 0 220,-1 0-220,38 0-15,-37 0 16,73 0-16,-73 0 16,74 0-16,-38 0 15,-36 0-15,0 0 266,73 0-250,1 0-16,-75 0 15,38 0-15,37 0 16,-75 0-16,1 0 15,37 0 95,-37 0-95,-1 0-15,1 0 16,37 0 203,-37 0-219,73 0 15,-73 0-15,0 0 16,36 0-16,-36 0 16,0 0 77,37 0-93,-38 0 16,1 0 156,37-37-172,-37 37 156,-1 0-140,1 0-16,37 0 0,-37 0 31,-1 0 78,38 0-93,-37 0 187,0 0 78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8:05:06.041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0 130 0,'0'-74'156,"74"37"235,-37 37-376,147 0-15,-147 0 16,36 0-16,38 0 16,-1 0-16,-73 0 15,0 0 532,36 0-531,38 0-16,-74 0 15,0 0 251,73 0-250,-73 0-16,36 0 468,-36 0-468,0 0 16,37 0 47,-38 74 233,1-74-280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5T10:50:47.70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53 0,'39'0'188,"37"0"-173,-38 0 1,1 0 0,38 0-1,-39 0 95,0 0-110,1 0 15,75 0-15,2 0 16,-39 0-16,-39 0 15,0 0 298,40 0-297,-40 0-16,0 0 15,77 0-15,-76 0 16,76 0-16,0 0 15,-38 0-15,-39 0 16,1 0-16,-1 0 313,38 0-313,-37 0 15,0 0-15,37 0 16,39 0-16,-76 0 15,0 0-15,-2 0 250,40 0-234,-38 0-16,76 0 16,0 0-16,-77 0 15,78 0-15,-2 0 16,-37 0-16,-38 0 16,0 0 234,-2 0-235,40 0 1,38 0-16,1 0 15,-2 0-15,-75 37 16,153 0-16,-115-37 16,-38 0-16,-2 0 15,2 0 267,38 0-282,-39 0 15,77 0-15,-76 0 16,38 0-16,-40 0 15,2 0-15,0 0 16,38 0-16,-40 0 250,2 0-234,-1 0-16,40 0 15,-41 0 17,2 0 139,38 0-171,38 0 16,0 0-16,-76 0 16,-2 0-16,2 0 15,38 0-15,-38 0 16,-2 0 265,40 37-265,-38-37-16,0 0 15,-2 0-15,40 0 16,-38 0-16,-1 0 16,39 0-16,-39 0 15,1 0 251,-1 0-235,38 0-31,-37 0 16,0 0-16,38 0 15,-40 0-15,2 0 297,-1 0-297,78 0 16,-1 0-16,-38 0 16,38 0-16,-77 0 15,77 0-15,-76 0 16,-1 0-16,39 0 297,-39 0-297,78 0 15,-78 0-15,38 0 16,40 0-16,-78 0 16,0 0-16,1 0 15,38 0 204,-39 0-219,0-37 16,39 37 15,-38-37-16,-1 37 204,38 0-203,-37 0-16,76 0 15,0 0-15,0 0 16,1 0-16,-1 0 16,0 0-16,-77 0 15,39 0 345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5T10:50:52.64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0 137 0,'62'0'125,"63"-25"-125,-65 0 16,2 25-16,185 0 16,-184 0-16,-1 0 15,124-25-15,-125 25 16,63 0 62,-61 0-78,121 0 16,3 0-16,-2 0 15,124 0-15,-247 0 16,123 0-16,2 0 15,-64 0-15,-61 0 94,0 0-78,0 0-1,63 0-15,-65 0 16,2 0-16,63 0 16,-63 0-16,-2 0 15,3 0-15,61 0 47,-62 0-31,-1 0-16,1 0 15,62 0-15,-61 0 16,-3 0-16,127 0 16,-63 0-16,-63 0 15,1 0 48,62 0-48,-62 0-15,123 0 16,-123 0-16,123 0 16,-122 0-16,61 0 15,-62 0-15,-1 0 16,1 0 0,62 0 124,-62 0-124,-1 0-16,126 0 15,-65 0-15,-60 0 16,125 0-16,-125 0 16,-1 0-16,63 0 62,-62 0-62,1 0 16,59 0-16,-60 0 15,248 0-15,-248 0 16,123 0 0,-123 0-1,62 0 173,-61 0-173,-3 0-15,65 0 16,-63 0-16,0 0 16,-1 0-16,63 0 15,-62 0-15,123 25 16,-123-25-16,63 0 16,-63 0-16,-2 50 203,65-50-188,-63 0-15,0 0 16,61 0-16,-61 0 16,0 25-16,61-25 15,-61 0-15,0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5T10:50:58.53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0 109 0,'73'0'94,"38"0"-78,-1 0-16,0 0 15,1 0-15,-1 0 16,1 0 0,-1 0-16,1 0 15,-1 0-15,1 0 16,-75 0-16,1 0 172,0 0-172,37-37 15,-38 37-15,1 0 79,37 0-64,36 0-15,1 0 16,-1 0-1,1 0-15,-1 0 16,0 0-16,1 0 16,-74 0-16,73 0 15,-73 0 63,0 0-78,36 0 16,38 0-16,-74 0 16,73 0-16,0 0 15,1 0-15,-74 0 16,73 0-16,-36 0 16,-37 0-16,-1 0 468,-36 37-468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7:26:48.481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0 164 0,'78'0'406,"-39"0"-406,0 0 15,40 0-15,-40 40 16,0-1 1609,39-39-1609,-39 39-16,0-39 15,39 39-15,-39-39 16,0 0-16,40 39 16,-40-39-16,0 78 328,39-78-313,-39 0-15,0 0 16,39 39-16,-39-39 16,0 39-16,39-39 15,-38 0 173,-1 0-188,0 0 15,39 0-15,-39 0 469,0 0-469,78 0 16,-39 0-16,-39-39 15,1 39-15,38 0 16,-39 0 187,0 0-203,0 0 16,39 0-16,-39 0 15,0 0-15,-39-39 516,-39 39-500,0-39-16,0 39 15,-39-39-15,39 39 16,0 0-16,0 0 15,-79 0-15,40 0 16,39-39 15,0 39-31,-39 0 16,-39 0-16,-1 0 16,1 0-16,0 0 15,78 0-15,-78 0 16,78 0-16,-79 0 15,79 0-15,-39 0 47,39 0 31,0 0-62,-39 39-16,39-39 16,0 0-16,-39 0 15,38 0 1,80 0 390,-1 0-406,0 0 16,39 0-16,-39 0 15,0 0 1,39 0 62,-39 0-62,0 0-16,0 0 15,40 0-15,38 0 16,78 0-16,1 0 16,38 0-1,-117 0-15,-78 0 16,0 0 234,40 0-234,-40 0-1,0 0-15,0 0 16,39 0-1,-39 0-15,0 0 344,39 0-344,-39 0 16,79 0-16,-79 0 15,-78 0 220,-1-39-204,1 39-15,-39-39-16,39 39 0,0 0 15,-78-39 1,-39-40-16,38 40 16,79 39-16,-78 0 15,0-39-15,0 0 16,38 39-16,40-39 15,0 39-15,-39 0 235,39 0-235,-78 0 0,78 0 15,-39 39 1,38-39-16,1 39 16,-39-39 406,39 0-422,-156 39 15,78-39-15,-1 0 16,79 0-16,39 39 187,39-39-155,0 0-17,0 0 1,40 0-1,-40 0-15,0 0 16,0 0-16,39 0 16,-39 0-16,0 0 15,0 0-15,39 40 16,40-1-16,116 0 16,-39 0-16,-77-39 15,-1 0-15,0 39 16,-78-39-16,39 0 15,-39 0-15,1 0 47,38 0-47,-39 0 188,0 0-157,0 0-15,39 0-16,-39 0 15,0 0-15,39 0 16,-39 0 0,1 0 593,-1 0-593,0 0-16,-39-39 375,39-39-375,-39 39 15,0-1 360,-39 40-359,-79-78-16,1 39 15,0 39-15,39 0 63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5T10:51:02.73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0 392 0,'60'0'0,"-30"-90"16,0 90-16,0 0 16,30-93-16,-30 93 15,-1 0-15,31 0 16,-30 0-16,1 0 78,118 0-62,-89 0-16,30 0 15,-60 0-15,59 0 16,-59 0-16,1 0 15,28 0-15,-29 0 16,0 0 62,30 0-78,-30 0 16,60 0-16,-1 0 15,2 0-15,-62 0 16,1 0-16,30 0 16,-30 0 46,0 0-46,0 0-16,60 0 15,-31 0-15,-29 0 32,0 0-32,31 0 31,-32 0 0,1 0-15,0 0-16,59 0 15,-28 0-15,-31 0 16,0 0-16,29 0 31,-29 0 16,0 0-47,0 0 16,60 0-16,59 0 15,-88 0-15,28 0 16,1 0-16,-60 0 16,60 0-16,-60 0 15,0 0-15,29 0 47,-28 0-31,-1 0-1,30 0-15,-31 0 16,1 0-16,0 0 16,60 0-16,-30 0 15,-30 0-15,0 0 16,29 0-16,-28 0 16,-1 0-16,0 0 15,29 0 1,-29 0-16,0-92 15,30 92-15,-30 0 16,0 0 15,0 0-15,30 0-16,-31 0 16,1 0-16,31-92 15,-31 92-15,-1 0 16,31 0-16,-30 0 219,0 0-219,0 0 31,30 0-16,30 0-15,0 0 16,-60 0-16,59 0 16,-59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7:27:13.648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148 294 0,'36'0'47,"1"0"-16,37 0-15,-37 0-16,-1 0 15,38 0-15,-37-37 16,0 37-16,-1 0 16,38 0-16,-37 0 15,73 0-15,1 0 16,-1 0-16,1 0 16,-1 0-16,1 0 15,-75-36-15,75 36 16,-38 0-16,-36 0 15,0 0 17,37 0-17,-38 0 1,1 0 0,0 0-16,37 0 15,-37 0-15,-1 0 16,1 0-16,37 0 15,-37 0-15,-1 0 16,38 0 15,-37 0-15,0 0 0,-74 0 265,-147 0-266,73 0-15,1 0 16,-1 0-16,1 0 16,0 0-16,-74 0 15,147 0-15,-74 0 16,74 0-16,1 0 16,-38 0 46,37 0-62,-147 0 16,-37 0-16,-73 0 15,110 0-15,73 0 16,148 36 250,110 75-266,185-1 15,-148-73-15,37 0 16,-111-37-16,111 73 15,-111-73-15,-73 0 16,74 0 0,-75 0-16,38 74 62,-37-74-62,0 0 16,-1 0-16,38 0 15,-37 0-15,0 0 172,36 0-156,-36 0-16,74 0 16,-75-37-16,38 37 15,-37 0-15,0 0 16,36-37-16,-73 1 15,74-1 79,-74 0-94,0-37 203,0 38-203,0-1 375,-37 0-375,-110 0 16,36-36-16,1 73 16,0-37-16,-111 37 15,37-37-15,-148-37 16,148 37-16,-37 1 15,185 36-15,-1 0 16,-37 0-16,37 0 16,74 0 171,0 36-171,37-36-1,-38 0-15,148 74 16,-73-74-16,-1 0 16,1 0-16,-1 0 15,-73 0-15,37 0 63,-38 0-48,75 0-15,-1 37 16,111-37-16,-110 0 16,-75 0-16,1 0 15,0 0 282,37 0-266,-38 0-31,1 37 16,37-37-16,36 37 16,1-1-16,-148-36 234,0 0-234,-36 37 16,36-37-16,0 0 15,-37 74-15,37-74 16,1 0-16,-75 0 16,1 0-16,36 37 15,37-37-15,-73 73 16,73-73-16,-37 0 15,38 0-15,-1 37 16,-37-37-16,-36 74 16,73-74-16,0 0 15,-36 36-15,36-36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7:56:58.193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 0,'0'74'156,"37"-74"-140,0 0-16,36 37 16,-36-37-16,0 37 15,73-1-15,-73-36 16,37 37-16,-37-37 15,36 37-15,-36-37 16,0 0 359,0 0-62,36 0-313,111 0 15,-73 0-15,-1 0 16,1 0-16,-1 0 15,-73 0-15,37 0 16,-38 0 250,1-37-266,0 37 15,37-37-15,36 37 16,-73-36-16,36 36 16,-36-37 62,0 37-63,147 0-15,111 0 16,-185 0-16,0 0 16,148 0-1,-184 0-15,-37 0 16,-1 0-16,38 0 219,-37 0-204,73 0-15,74 0 16,-73 0-1,-74 0-15,36 0 16,-110 0 390,-73 0-390,0 0-16,36 0 16,-37 37-16,75-37 15,-1 0 48,-37 0-48,-36 0-15,-1 0 16,1-37-16,-1 37 16,75-37-16,-1 37 15,-37 0 63,37 0-78,-147 0 16,74 0 0,0 0-16,-1 0 15,74 0-15,-36 0 16,36 0 78,0 0-79,-73 0-15,73 0 16,-37-37-16,37 0 15,1 37-15,-38 0 32,37 0-32,0 0 93,-36 0-93,36 0 16,0 0-16,0 0 16,-36 0 109,36 0-110,-147 0-15,0 0 16,73 0-16,1 0 16,-1 0-16,38 0 15,36 0-15,0 0 610,-37 0-595,38 74 376,36 0-188,221-1 969,36 1-1172,75-1 15,-148-36-15,-74 37 16,0-74-16,38 37 16,-111-37 202,36 0-108,1-37-110,-1 37 15,-36-37-15,37 37 16,36-37-16,-73 37 16,0 0-1,37-37 95,-38 1-95,1 36-15,37-37 16,-37 37-16,36 0 16,-36 0-1,0-37 1,0 37-1,36 0 64,-36 0-79,147 0 15,-73 0-15,-1 0 16,0 0-16,-73 0 187,37 0-171,110 37-16,-147-37 16,0 0-16,36 0 15,-36 0 1,0 0 406,36 0-407,-36 0 1,-37-37 312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7:57:17.137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205 213 0,'28'0'172,"2"0"-172,58 37 15,-59-37-15,29 37 16,-29-37-16,1 0 15,28 0-15,-29 37 16,0-37 62,30 0-78,28 74 16,-57-74-16,57 0 15,-58 0-15,30 0 16,-29 0-16,-2 0 16,31 0 124,-30 0-30,1-37-95,-2 37-15,31 0 16,-30 0-16,1 0 172,27 0-172,-27-37 15,-1 0 64,30 37-64,-31 0 32,2 0-47,-1 0 16,-29-74 296,-87 38-281,-31-1-31,89 0 16,1 37-16,-2 0 16,-29 0-16,30 0 78,1 0-63,-61 0-15,2 0 16,28 0-16,-28 0 16,58 0-16,-1 37 109,-28-37-109,29 37 16,0-37-16,-30 73 15,30-73 63,0 0-78,-30 0 16,30 0 0,0 0-16,-59 0 15,59 0-15,-30 0 375,31 0-375,-2 0 16,-28 0-16,-30 0 16,59 0 140,29-37 78,87-36-218,-28 36-16,-30 37 15,29-37-15,1 0 16,-30 37 109,1 0-109,28-36-1,-29 36 79,0 0-78,30 36-16,-30-36 15,0 0-15,0 37 94,1 0-94,28 37 16,-29-74-16,0 36 15,30-36-15,-30 0 282,0 0-282,0 0 15,30 0-15,-29 0 16,-2 0-16,31 0 250,-30 0-156,1-36-79,27 36-15,-27-37 16,-1 37-16,29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7:57:25.296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0,'0'85'109,"29"-85"-62,58 0-47,1 0 15,-59 0-15,29 0 16,-28 0 62,-1 0-78,58 0 16,1 0-16,-30 0 15,-29 0-15,58 0 16,-58 0-16,1 0 16,28 82 171,-29-82-187,59 0 16,-1 85-16,1-85 15,-1 84-15,-58-84 16,30 0-16,-31 85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7:57:49.561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40 0,'39'0'235,"-19"0"-64,0 0-171,40 0 16,0 0-16,-21 0 16,-19 0-16,0 0 15,0 0 1,20 0 265,-20 0-265,40 0-16,-41 0 15,21 0-15,-20 0 16,0 0-16,0 0 16,20 0-16,-20 43 15,0-43 298,19 0-313,-19 0 15,0 0-15,0 0 16,20 0 156,-20 0-172,40 0 16,-1 0-16,-39 0 15,40 0-15,0 0 16,-21 0-16,-19 0 15,0 0-15,0 0 282,20 0-282,60 0 15,-41 0-15,1 0 16,0 0-16,-1 0 16,-39 0-16,0 0 15,20 0 204,-20 0-203,40 0-16,-40 0 15,-1 0-15,21 0 125,-20 0 125,0 0-234,19 0-1,-19 0 329,0 0-328,20 43-1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7:57:51.984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0,'28'0'172,"170"0"-172,26 0 16,-139 0-16,-1 0 15,-27 0-15,-30 0 16,2 0-16,27 0 219,-27 0-204,55 0 1,-56 0-16,0 0 16,28 0-16,-28 0 15,1 0 204,27 0-219,28 84 16,57-84-16,-113 0 15,85 42-15,-28-42 16,-58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6-16T07:57:54.361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 0,'73'0'140,"111"0"-124,-73 0-16,73 0 16,-111 0-16,38 0 15,-74 37 235,0-37-234,36 0-16,111 37 16,-147-37-16,73 73 15,-36-36-15,-37-37 16,0 0 156,36 0-157,-36 0-15,0 0 16,37 0-16,-38 0 16,1 0 15,0 0-31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75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73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54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89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22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52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44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54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00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1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31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26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43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44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14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69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6852F9A-EEC7-4354-9213-9125B06BFDA0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A83F35D-8CDC-44E1-978B-D390258B7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99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9.xml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16.emf"/><Relationship Id="rId2" Type="http://schemas.openxmlformats.org/officeDocument/2006/relationships/image" Target="../media/image11.PNG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customXml" Target="../ink/ink7.xml"/><Relationship Id="rId1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customXml" Target="../ink/ink12.xml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emf"/><Relationship Id="rId5" Type="http://schemas.openxmlformats.org/officeDocument/2006/relationships/customXml" Target="../ink/ink16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customXml" Target="../ink/ink18.xml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customXml" Target="../ink/ink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ENPAM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    questa sconosciuta…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5773" y="503583"/>
            <a:ext cx="100716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Dott. PIERO MARIA BENFATTI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Consigliere OMC e O Ascoli Piceno</a:t>
            </a:r>
          </a:p>
          <a:p>
            <a:pPr algn="ctr"/>
            <a:r>
              <a:rPr lang="it-IT" dirty="0"/>
              <a:t>Delegato ENPAM</a:t>
            </a:r>
          </a:p>
        </p:txBody>
      </p:sp>
    </p:spTree>
    <p:extLst>
      <p:ext uri="{BB962C8B-B14F-4D97-AF65-F5344CB8AC3E}">
        <p14:creationId xmlns:p14="http://schemas.microsoft.com/office/powerpoint/2010/main" val="271950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D121A8D-F134-488D-A76C-138B9646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it-IT" dirty="0"/>
              <a:t>CHI AMMINISTRA L’ENPAM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" y="1444487"/>
            <a:ext cx="12175494" cy="5413512"/>
          </a:xfrm>
        </p:spPr>
      </p:pic>
    </p:spTree>
    <p:extLst>
      <p:ext uri="{BB962C8B-B14F-4D97-AF65-F5344CB8AC3E}">
        <p14:creationId xmlns:p14="http://schemas.microsoft.com/office/powerpoint/2010/main" val="2585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D14BF12-BD5B-4DEE-B6F7-B32053B2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14"/>
            <a:ext cx="5486400" cy="115402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QUANTO PRENDONO PER SVOLGERE IL LORO COMPITO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78" y="25414"/>
            <a:ext cx="6533322" cy="6640429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9EB333-E61C-46B2-9CF5-2C0E714F4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278" y="1298712"/>
            <a:ext cx="5141843" cy="5370443"/>
          </a:xfrm>
        </p:spPr>
        <p:txBody>
          <a:bodyPr>
            <a:normAutofit/>
          </a:bodyPr>
          <a:lstStyle/>
          <a:p>
            <a:r>
              <a:rPr lang="it-IT" sz="2000" dirty="0"/>
              <a:t>PRESIDENTE              		</a:t>
            </a:r>
            <a:r>
              <a:rPr lang="it-IT" sz="2000" dirty="0">
                <a:solidFill>
                  <a:srgbClr val="FFFF00"/>
                </a:solidFill>
              </a:rPr>
              <a:t>280.000 </a:t>
            </a:r>
          </a:p>
          <a:p>
            <a:r>
              <a:rPr lang="it-IT" sz="2000" dirty="0"/>
              <a:t>V. PRESIDENTE VICARIO                       </a:t>
            </a:r>
            <a:r>
              <a:rPr lang="it-IT" sz="2000" dirty="0">
                <a:solidFill>
                  <a:srgbClr val="FFFF00"/>
                </a:solidFill>
              </a:rPr>
              <a:t>95.000</a:t>
            </a:r>
          </a:p>
          <a:p>
            <a:r>
              <a:rPr lang="it-IT" sz="2000" dirty="0"/>
              <a:t>V. PRESIDENTE                                          </a:t>
            </a:r>
            <a:r>
              <a:rPr lang="it-IT" sz="2000" dirty="0">
                <a:solidFill>
                  <a:srgbClr val="FFFF00"/>
                </a:solidFill>
              </a:rPr>
              <a:t>75.000</a:t>
            </a:r>
          </a:p>
          <a:p>
            <a:r>
              <a:rPr lang="it-IT" sz="2000" dirty="0"/>
              <a:t>CONSIGLIERI                                               </a:t>
            </a:r>
            <a:r>
              <a:rPr lang="it-IT" sz="2000" dirty="0">
                <a:solidFill>
                  <a:srgbClr val="FFFF00"/>
                </a:solidFill>
              </a:rPr>
              <a:t>32.000</a:t>
            </a:r>
          </a:p>
          <a:p>
            <a:endParaRPr lang="it-IT" sz="2000" dirty="0"/>
          </a:p>
          <a:p>
            <a:r>
              <a:rPr lang="it-IT" sz="2000" dirty="0"/>
              <a:t>PRES. SINDACI                                           </a:t>
            </a:r>
            <a:r>
              <a:rPr lang="it-IT" sz="2000" dirty="0">
                <a:solidFill>
                  <a:srgbClr val="FFFF00"/>
                </a:solidFill>
              </a:rPr>
              <a:t>35.100</a:t>
            </a:r>
          </a:p>
          <a:p>
            <a:r>
              <a:rPr lang="it-IT" sz="2000" dirty="0"/>
              <a:t>SINDACI                                                        </a:t>
            </a:r>
            <a:r>
              <a:rPr lang="it-IT" sz="2000" dirty="0">
                <a:solidFill>
                  <a:srgbClr val="FFFF00"/>
                </a:solidFill>
              </a:rPr>
              <a:t>28.080</a:t>
            </a:r>
          </a:p>
          <a:p>
            <a:pPr algn="ctr"/>
            <a:r>
              <a:rPr lang="it-IT" sz="2400" dirty="0"/>
              <a:t>+</a:t>
            </a:r>
          </a:p>
          <a:p>
            <a:pPr algn="ctr"/>
            <a:r>
              <a:rPr lang="it-IT" sz="2000" dirty="0"/>
              <a:t>GETTONE DI PRESENZA </a:t>
            </a:r>
          </a:p>
          <a:p>
            <a:pPr algn="ctr"/>
            <a:r>
              <a:rPr lang="it-IT" sz="2000" dirty="0"/>
              <a:t> </a:t>
            </a:r>
            <a:r>
              <a:rPr lang="it-IT" sz="2800" dirty="0">
                <a:solidFill>
                  <a:srgbClr val="FFFF00"/>
                </a:solidFill>
              </a:rPr>
              <a:t>1400 EURO AL GIORNO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it-IT" sz="2400" dirty="0">
                <a:solidFill>
                  <a:srgbClr val="FFFF00"/>
                </a:solidFill>
              </a:rPr>
              <a:t>RIMBORSO SPESE DI VIAGGIO</a:t>
            </a:r>
          </a:p>
        </p:txBody>
      </p:sp>
    </p:spTree>
    <p:extLst>
      <p:ext uri="{BB962C8B-B14F-4D97-AF65-F5344CB8AC3E}">
        <p14:creationId xmlns:p14="http://schemas.microsoft.com/office/powerpoint/2010/main" val="46920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7793CB-D395-40E6-892C-EA03A1FF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09" y="0"/>
            <a:ext cx="10995991" cy="1325563"/>
          </a:xfrm>
        </p:spPr>
        <p:txBody>
          <a:bodyPr/>
          <a:lstStyle/>
          <a:p>
            <a:r>
              <a:rPr lang="it-IT" dirty="0"/>
              <a:t>MA NON BASTA…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00" y="76582"/>
            <a:ext cx="5868000" cy="671662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DFA7D5-C37C-4970-BEED-E6BA262B5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3" y="1467854"/>
            <a:ext cx="6149008" cy="5341533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/>
              <a:t>I FONDI IMMOBILIARI ENPAM </a:t>
            </a:r>
          </a:p>
          <a:p>
            <a:pPr marL="0" indent="0" algn="ctr">
              <a:buNone/>
            </a:pPr>
            <a:r>
              <a:rPr lang="it-IT" sz="2400" dirty="0"/>
              <a:t>ELARGISCONO I SEGUENTI COMPENSI 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3200" dirty="0"/>
              <a:t>OLIVETI                                  </a:t>
            </a:r>
            <a:r>
              <a:rPr lang="it-IT" sz="3200" dirty="0">
                <a:solidFill>
                  <a:srgbClr val="FFFF00"/>
                </a:solidFill>
              </a:rPr>
              <a:t>111.000</a:t>
            </a:r>
          </a:p>
          <a:p>
            <a:pPr marL="0" indent="0">
              <a:buNone/>
            </a:pPr>
            <a:r>
              <a:rPr lang="it-IT" sz="3200" dirty="0"/>
              <a:t>MALAGNINO                         </a:t>
            </a:r>
            <a:r>
              <a:rPr lang="it-IT" sz="3200" dirty="0">
                <a:solidFill>
                  <a:srgbClr val="FFFF00"/>
                </a:solidFill>
              </a:rPr>
              <a:t>38.000</a:t>
            </a:r>
          </a:p>
          <a:p>
            <a:pPr marL="0" indent="0">
              <a:buNone/>
            </a:pPr>
            <a:r>
              <a:rPr lang="it-IT" sz="3200" dirty="0"/>
              <a:t>RENZO                                     </a:t>
            </a:r>
            <a:r>
              <a:rPr lang="it-IT" sz="3200" dirty="0">
                <a:solidFill>
                  <a:srgbClr val="FFFF00"/>
                </a:solidFill>
              </a:rPr>
              <a:t>10.000</a:t>
            </a:r>
          </a:p>
          <a:p>
            <a:pPr marL="0" indent="0">
              <a:buNone/>
            </a:pPr>
            <a:r>
              <a:rPr lang="it-IT" sz="3200" dirty="0"/>
              <a:t>PRACELLA                                </a:t>
            </a:r>
            <a:r>
              <a:rPr lang="it-IT" sz="3200" dirty="0">
                <a:solidFill>
                  <a:srgbClr val="FFFF00"/>
                </a:solidFill>
              </a:rPr>
              <a:t>8.000</a:t>
            </a:r>
          </a:p>
          <a:p>
            <a:pPr marL="0" indent="0">
              <a:buNone/>
            </a:pPr>
            <a:r>
              <a:rPr lang="it-IT" sz="3200" dirty="0"/>
              <a:t>GALVANO                                  </a:t>
            </a:r>
            <a:r>
              <a:rPr lang="it-IT" sz="3200" dirty="0">
                <a:solidFill>
                  <a:srgbClr val="FFFF00"/>
                </a:solidFill>
              </a:rPr>
              <a:t>3.000</a:t>
            </a:r>
          </a:p>
          <a:p>
            <a:pPr marL="0" indent="0">
              <a:buNone/>
            </a:pPr>
            <a:r>
              <a:rPr lang="it-IT" sz="3200" dirty="0"/>
              <a:t>MILILLO                                      </a:t>
            </a:r>
            <a:r>
              <a:rPr lang="it-IT" sz="3200" dirty="0">
                <a:solidFill>
                  <a:srgbClr val="FFFF00"/>
                </a:solidFill>
              </a:rPr>
              <a:t>3.000</a:t>
            </a:r>
          </a:p>
        </p:txBody>
      </p:sp>
    </p:spTree>
    <p:extLst>
      <p:ext uri="{BB962C8B-B14F-4D97-AF65-F5344CB8AC3E}">
        <p14:creationId xmlns:p14="http://schemas.microsoft.com/office/powerpoint/2010/main" val="301220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F08B8B52-E252-4DE6-B300-221101D1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it-IT" dirty="0"/>
              <a:t>QUANTO SPENDIAMO OGNI ANNO PER AMMINISTRATORI E  REVISORI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82" y="1712114"/>
            <a:ext cx="5843859" cy="5145885"/>
          </a:xfrm>
        </p:spPr>
      </p:pic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77FEBB8B-61BF-43FE-AB47-7220AE0B4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1690688"/>
            <a:ext cx="6093154" cy="51673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dirty="0"/>
              <a:t>PRESIDENTE  E VICE PRESIDENTI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FF00"/>
                </a:solidFill>
              </a:rPr>
              <a:t>770.972</a:t>
            </a:r>
          </a:p>
          <a:p>
            <a:pPr marL="0" indent="0" algn="ctr">
              <a:buNone/>
            </a:pPr>
            <a:endParaRPr lang="it-IT" sz="1800" dirty="0"/>
          </a:p>
          <a:p>
            <a:pPr marL="0" indent="0" algn="ctr">
              <a:buNone/>
            </a:pPr>
            <a:r>
              <a:rPr lang="it-IT" dirty="0"/>
              <a:t>COLLEGIO SINDACALE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FF00"/>
                </a:solidFill>
              </a:rPr>
              <a:t>942.471</a:t>
            </a:r>
          </a:p>
          <a:p>
            <a:pPr marL="0" indent="0">
              <a:buNone/>
            </a:pPr>
            <a:endParaRPr lang="it-IT" sz="1800" dirty="0"/>
          </a:p>
          <a:p>
            <a:pPr marL="0" indent="0" algn="ctr">
              <a:buNone/>
            </a:pPr>
            <a:r>
              <a:rPr lang="it-IT" i="1" dirty="0"/>
              <a:t>CONSIGLIO D’AMMINISTRAZIONE</a:t>
            </a:r>
          </a:p>
          <a:p>
            <a:pPr marL="0" indent="0" algn="ctr">
              <a:buNone/>
            </a:pPr>
            <a:r>
              <a:rPr lang="it-IT" i="1" dirty="0">
                <a:solidFill>
                  <a:srgbClr val="FFFF00"/>
                </a:solidFill>
              </a:rPr>
              <a:t>1.049.082</a:t>
            </a:r>
          </a:p>
          <a:p>
            <a:pPr marL="0" indent="0">
              <a:buNone/>
            </a:pPr>
            <a:endParaRPr lang="it-IT" sz="1800" dirty="0"/>
          </a:p>
          <a:p>
            <a:pPr marL="0" indent="0" algn="ctr">
              <a:buNone/>
            </a:pPr>
            <a:r>
              <a:rPr lang="it-IT" sz="3000" dirty="0"/>
              <a:t>ASSEMBLEA NAZIONALE E CONSULTE</a:t>
            </a:r>
          </a:p>
          <a:p>
            <a:pPr marL="0" indent="0" algn="ctr">
              <a:buNone/>
            </a:pPr>
            <a:r>
              <a:rPr lang="it-IT" sz="3000" dirty="0">
                <a:solidFill>
                  <a:srgbClr val="FFFF00"/>
                </a:solidFill>
              </a:rPr>
              <a:t>679.387 + 312898</a:t>
            </a:r>
          </a:p>
          <a:p>
            <a:pPr marL="0" indent="0">
              <a:buNone/>
            </a:pPr>
            <a:endParaRPr lang="it-IT" sz="1800" dirty="0"/>
          </a:p>
          <a:p>
            <a:pPr marL="0" indent="0" algn="ctr">
              <a:buNone/>
            </a:pPr>
            <a:r>
              <a:rPr lang="it-IT" sz="3900" b="1" dirty="0">
                <a:solidFill>
                  <a:srgbClr val="FFFF00"/>
                </a:solidFill>
              </a:rPr>
              <a:t>TOTALE  EURO </a:t>
            </a:r>
            <a:r>
              <a:rPr lang="it-IT" sz="5200" b="1" dirty="0">
                <a:solidFill>
                  <a:srgbClr val="FFFF00"/>
                </a:solidFill>
              </a:rPr>
              <a:t>4</a:t>
            </a:r>
            <a:r>
              <a:rPr lang="it-IT" sz="3900" b="1" dirty="0">
                <a:solidFill>
                  <a:srgbClr val="FFFF00"/>
                </a:solidFill>
              </a:rPr>
              <a:t> MILIONI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put penna 1"/>
              <p14:cNvContentPartPr/>
              <p14:nvPr/>
            </p14:nvContentPartPr>
            <p14:xfrm>
              <a:off x="7369032" y="3036334"/>
              <a:ext cx="1325520" cy="184320"/>
            </p14:xfrm>
          </p:contentPart>
        </mc:Choice>
        <mc:Fallback xmlns="">
          <p:pic>
            <p:nvPicPr>
              <p:cNvPr id="2" name="Input penn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7712" y="2973334"/>
                <a:ext cx="1388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/>
              <p14:cNvContentPartPr/>
              <p14:nvPr/>
            </p14:nvContentPartPr>
            <p14:xfrm>
              <a:off x="8238852" y="6010298"/>
              <a:ext cx="557718" cy="15048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07528" y="5947147"/>
                <a:ext cx="620367" cy="276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put penna 6"/>
              <p14:cNvContentPartPr/>
              <p14:nvPr/>
            </p14:nvContentPartPr>
            <p14:xfrm>
              <a:off x="8892209" y="6069300"/>
              <a:ext cx="472607" cy="152087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60870" y="6006231"/>
                <a:ext cx="535285" cy="277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put penna 7"/>
              <p14:cNvContentPartPr/>
              <p14:nvPr/>
            </p14:nvContentPartPr>
            <p14:xfrm>
              <a:off x="7920099" y="3922946"/>
              <a:ext cx="688150" cy="45719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8770" y="3835981"/>
                <a:ext cx="750807" cy="21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put penna 8"/>
              <p14:cNvContentPartPr/>
              <p14:nvPr/>
            </p14:nvContentPartPr>
            <p14:xfrm>
              <a:off x="8031792" y="4091906"/>
              <a:ext cx="577862" cy="45719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00469" y="4028907"/>
                <a:ext cx="640509" cy="171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put penna 9"/>
              <p14:cNvContentPartPr/>
              <p14:nvPr/>
            </p14:nvContentPartPr>
            <p14:xfrm>
              <a:off x="8721676" y="3921109"/>
              <a:ext cx="609840" cy="6840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90356" y="3858109"/>
                <a:ext cx="6724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put penna 10"/>
              <p14:cNvContentPartPr/>
              <p14:nvPr/>
            </p14:nvContentPartPr>
            <p14:xfrm>
              <a:off x="8688376" y="4133432"/>
              <a:ext cx="676440" cy="36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57056" y="4070432"/>
                <a:ext cx="73908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081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6E4E5B-3E69-4833-AF82-8D21E4B6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</a:rPr>
              <a:t>DAL 2011 PER CDA E REVISORI SPENDIAMO COSTANTEMENTE UNA MEDIA DI </a:t>
            </a:r>
            <a:br>
              <a:rPr lang="it-IT" sz="4400" b="1" dirty="0">
                <a:solidFill>
                  <a:srgbClr val="FFFF00"/>
                </a:solidFill>
              </a:rPr>
            </a:br>
            <a:r>
              <a:rPr lang="it-IT" sz="4400" b="1" dirty="0">
                <a:solidFill>
                  <a:srgbClr val="FFFF00"/>
                </a:solidFill>
              </a:rPr>
              <a:t>OLTRE 4 MILIONI DI EURO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9" y="1690688"/>
            <a:ext cx="11807686" cy="5167311"/>
          </a:xfrm>
        </p:spPr>
      </p:pic>
    </p:spTree>
    <p:extLst>
      <p:ext uri="{BB962C8B-B14F-4D97-AF65-F5344CB8AC3E}">
        <p14:creationId xmlns:p14="http://schemas.microsoft.com/office/powerpoint/2010/main" val="162211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F7149-AC0D-46B1-9B54-BA75F54A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 FARMACISTI </a:t>
            </a:r>
            <a:br>
              <a:rPr lang="it-IT" dirty="0"/>
            </a:br>
            <a:r>
              <a:rPr lang="it-IT" dirty="0"/>
              <a:t>SPENDONO </a:t>
            </a:r>
            <a:r>
              <a:rPr lang="it-IT" sz="7200" dirty="0">
                <a:solidFill>
                  <a:srgbClr val="FFFF00"/>
                </a:solidFill>
              </a:rPr>
              <a:t>250.000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EURO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/>
              <a:t>ALL’ANNO PER AMMINISTRATORI E SINDACI DELLA LORO CASSA DI PREVIDENZA…</a:t>
            </a:r>
          </a:p>
        </p:txBody>
      </p:sp>
    </p:spTree>
    <p:extLst>
      <p:ext uri="{BB962C8B-B14F-4D97-AF65-F5344CB8AC3E}">
        <p14:creationId xmlns:p14="http://schemas.microsoft.com/office/powerpoint/2010/main" val="387392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125A8-03C3-41E1-9B09-D0455078B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8712"/>
          </a:xfrm>
        </p:spPr>
        <p:txBody>
          <a:bodyPr/>
          <a:lstStyle/>
          <a:p>
            <a:pPr algn="ctr"/>
            <a:r>
              <a:rPr lang="it-IT" dirty="0"/>
              <a:t>MORALE DELLA FAVOLA…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D3F544-296C-485E-B9B1-7C0BA9A28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17" y="1391478"/>
            <a:ext cx="6039199" cy="54665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/>
              <a:t>PRESIDENTE ENPAM </a:t>
            </a:r>
          </a:p>
          <a:p>
            <a:pPr marL="0" indent="0" algn="ctr">
              <a:buNone/>
            </a:pPr>
            <a:r>
              <a:rPr lang="it-IT" sz="3200" dirty="0"/>
              <a:t>OLIVETI  </a:t>
            </a:r>
            <a:r>
              <a:rPr lang="it-IT" sz="3200" dirty="0">
                <a:solidFill>
                  <a:srgbClr val="FFFF00"/>
                </a:solidFill>
              </a:rPr>
              <a:t>658.000</a:t>
            </a:r>
            <a:r>
              <a:rPr lang="it-IT" sz="3200" dirty="0"/>
              <a:t> </a:t>
            </a:r>
          </a:p>
          <a:p>
            <a:pPr marL="0" indent="0" algn="ctr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3200" dirty="0"/>
              <a:t>PRESIDENTE DELLA  REPUBBLICA</a:t>
            </a:r>
          </a:p>
          <a:p>
            <a:pPr marL="0" indent="0" algn="ctr">
              <a:buNone/>
            </a:pPr>
            <a:r>
              <a:rPr lang="it-IT" sz="3200" dirty="0"/>
              <a:t>MATTARELLA </a:t>
            </a:r>
            <a:r>
              <a:rPr lang="it-IT" sz="3200" dirty="0">
                <a:solidFill>
                  <a:srgbClr val="FFFF00"/>
                </a:solidFill>
              </a:rPr>
              <a:t>240.000</a:t>
            </a:r>
          </a:p>
          <a:p>
            <a:pPr marL="0" indent="0" algn="ctr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3200" dirty="0"/>
              <a:t>PRESIDENTE INPS</a:t>
            </a:r>
          </a:p>
          <a:p>
            <a:pPr marL="0" indent="0" algn="ctr">
              <a:buNone/>
            </a:pPr>
            <a:r>
              <a:rPr lang="it-IT" sz="3200" dirty="0"/>
              <a:t>BOERI </a:t>
            </a:r>
            <a:r>
              <a:rPr lang="it-IT" sz="3200" dirty="0">
                <a:solidFill>
                  <a:srgbClr val="FFFF00"/>
                </a:solidFill>
              </a:rPr>
              <a:t>102.000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61624C-6A46-4B7C-BB61-5C1FD9839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40" y="1391478"/>
            <a:ext cx="503396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it-IT" sz="5400" b="1" dirty="0">
                <a:solidFill>
                  <a:srgbClr val="FFFF00"/>
                </a:solidFill>
              </a:rPr>
              <a:t>PENSIONE MEDIA DI UN MMG</a:t>
            </a:r>
          </a:p>
          <a:p>
            <a:pPr marL="0" indent="0" algn="ctr">
              <a:buNone/>
            </a:pPr>
            <a:r>
              <a:rPr lang="it-IT" sz="5400" b="1" dirty="0">
                <a:solidFill>
                  <a:srgbClr val="FFFF00"/>
                </a:solidFill>
              </a:rPr>
              <a:t> </a:t>
            </a:r>
            <a:r>
              <a:rPr lang="it-IT" sz="7200" b="1" dirty="0">
                <a:solidFill>
                  <a:srgbClr val="FFFF00"/>
                </a:solidFill>
              </a:rPr>
              <a:t>3000</a:t>
            </a:r>
            <a:r>
              <a:rPr lang="it-IT" sz="5400" b="1" dirty="0">
                <a:solidFill>
                  <a:srgbClr val="FFFF00"/>
                </a:solidFill>
              </a:rPr>
              <a:t> EURO LORDI AL MESE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959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EBAF5F4-C35B-41FD-92DB-D48593C8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4973"/>
          </a:xfrm>
        </p:spPr>
        <p:txBody>
          <a:bodyPr/>
          <a:lstStyle/>
          <a:p>
            <a:pPr algn="ctr"/>
            <a:r>
              <a:rPr lang="it-IT" dirty="0"/>
              <a:t>CHI SONO I REVISORI DEI CONTI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1554601"/>
            <a:ext cx="11781182" cy="5303400"/>
          </a:xfrm>
        </p:spPr>
      </p:pic>
    </p:spTree>
    <p:extLst>
      <p:ext uri="{BB962C8B-B14F-4D97-AF65-F5344CB8AC3E}">
        <p14:creationId xmlns:p14="http://schemas.microsoft.com/office/powerpoint/2010/main" val="895652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4E9867F-07EC-4F2F-A687-3CB9A942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10748"/>
          </a:xfrm>
        </p:spPr>
        <p:txBody>
          <a:bodyPr>
            <a:normAutofit/>
          </a:bodyPr>
          <a:lstStyle/>
          <a:p>
            <a:pPr algn="ctr"/>
            <a:r>
              <a:rPr lang="it-IT" sz="4000" b="1" u="sng" dirty="0">
                <a:solidFill>
                  <a:srgbClr val="FF0000"/>
                </a:solidFill>
              </a:rPr>
              <a:t>PROBLEMA REVISORI DEI CONTI</a:t>
            </a:r>
            <a:br>
              <a:rPr lang="it-IT" sz="4000" b="1" dirty="0">
                <a:solidFill>
                  <a:srgbClr val="FF0000"/>
                </a:solidFill>
              </a:rPr>
            </a:br>
            <a:r>
              <a:rPr lang="it-IT" sz="4000" b="1" dirty="0">
                <a:solidFill>
                  <a:srgbClr val="FF0000"/>
                </a:solidFill>
              </a:rPr>
              <a:t>nel 2016 hanno percepito un totale di 942.471 euro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0C5296-4A38-494B-8320-FC5F0C65B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7" y="1690688"/>
            <a:ext cx="11827043" cy="48665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800" dirty="0"/>
              <a:t>LO SCORSO ANNO MILILLO HA DENUNCIATO IL FATTO CHE I REVISORI DEI CONTI SI RIUNISCONO A CAVALLO DI DUE GIORNI CONSECUTIVI</a:t>
            </a:r>
          </a:p>
          <a:p>
            <a:pPr marL="0" indent="0" algn="ctr">
              <a:buNone/>
            </a:pPr>
            <a:r>
              <a:rPr lang="it-IT" sz="4800" dirty="0"/>
              <a:t> </a:t>
            </a:r>
            <a:r>
              <a:rPr lang="it-IT" sz="4800" dirty="0">
                <a:solidFill>
                  <a:srgbClr val="FFFF00"/>
                </a:solidFill>
              </a:rPr>
              <a:t>RADDOPPIANDO I </a:t>
            </a:r>
            <a:r>
              <a:rPr lang="it-IT" sz="5400" dirty="0">
                <a:solidFill>
                  <a:srgbClr val="FFFF00"/>
                </a:solidFill>
              </a:rPr>
              <a:t>1400</a:t>
            </a:r>
            <a:r>
              <a:rPr lang="it-IT" sz="4800" dirty="0">
                <a:solidFill>
                  <a:srgbClr val="FFFF00"/>
                </a:solidFill>
              </a:rPr>
              <a:t> EURO DEL GETTONE DI PRESENZA</a:t>
            </a:r>
          </a:p>
          <a:p>
            <a:pPr marL="0" indent="0" algn="ctr">
              <a:buNone/>
            </a:pPr>
            <a:endParaRPr lang="it-IT" sz="32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02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E067D73-7002-4CF9-94E9-54363B5E5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75" y="118041"/>
            <a:ext cx="3673774" cy="65478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/>
              <a:t>ABBIAMO CHIESTO PIU’ VOLTE CHE IL COMITATO DI CONTROLLO INTERNO</a:t>
            </a:r>
          </a:p>
          <a:p>
            <a:pPr marL="0" indent="0" algn="ctr">
              <a:buNone/>
            </a:pPr>
            <a:r>
              <a:rPr lang="it-IT" sz="3200" dirty="0"/>
              <a:t> INDAGHI  SU QUESTA DENUNCIA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b="1" dirty="0">
                <a:solidFill>
                  <a:srgbClr val="FF0000"/>
                </a:solidFill>
              </a:rPr>
              <a:t>NESSUNA RISPOSTA DALL’ENPAM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F6CDDB6-B11F-486A-BCFC-2DF7F6FBA8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53949" y="71658"/>
            <a:ext cx="7845286" cy="66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2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BB7C012-048F-43C2-9703-FAB567E31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457" y="987424"/>
            <a:ext cx="6172200" cy="488156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6DE905B-9933-43ED-90EA-633CECCE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112542"/>
            <a:ext cx="4586495" cy="695841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I MEDICI E L’ENPAM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4630F3-6F90-497B-94C2-0B2DEF9D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530" y="987424"/>
            <a:ext cx="4586495" cy="5870576"/>
          </a:xfrm>
        </p:spPr>
        <p:txBody>
          <a:bodyPr>
            <a:noAutofit/>
          </a:bodyPr>
          <a:lstStyle/>
          <a:p>
            <a:pPr algn="ctr"/>
            <a:r>
              <a:rPr lang="it-IT" sz="2000" dirty="0"/>
              <a:t>DURANTE LA VITA PROFESSIONALE I MEDICI SI INTERESSANO DELL’ENPAM SOLO IL TEMPO NECESSARIO PER DARE UN’OCCHIATA ALLA </a:t>
            </a:r>
            <a:r>
              <a:rPr lang="it-IT" sz="2000" b="1" u="sng" dirty="0"/>
              <a:t>COPERTINA</a:t>
            </a:r>
            <a:r>
              <a:rPr lang="it-IT" sz="2000" dirty="0"/>
              <a:t> DEL GIORNALE DELLA PREVIDENZA.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NE OTTENGONO UN FEEDBACK DI SOLIDITA’, RICCHEZZA, SICUREZZA</a:t>
            </a:r>
          </a:p>
          <a:p>
            <a:pPr algn="ctr"/>
            <a:r>
              <a:rPr lang="it-IT" sz="2000" dirty="0"/>
              <a:t> E ASPETTANO TRANQUILLI </a:t>
            </a:r>
          </a:p>
          <a:p>
            <a:pPr algn="ctr"/>
            <a:r>
              <a:rPr lang="it-IT" sz="2000" b="1" u="sng" dirty="0"/>
              <a:t>UNA RICCA PENSIONE</a:t>
            </a:r>
            <a:r>
              <a:rPr lang="it-IT" sz="2000" u="sng" dirty="0"/>
              <a:t>.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POI, AVVICINANDOSI ALLA PENSIONE,SI FANNO FARE I RELATIVI CONTEGGI E SCOPRONO CHE </a:t>
            </a:r>
            <a:r>
              <a:rPr lang="it-IT" sz="2000" b="1" u="sng" dirty="0"/>
              <a:t>L’ASPETTATIVA DI UNA RICCA PENSIONE  NON CORRISPONDE AL VERO </a:t>
            </a:r>
          </a:p>
          <a:p>
            <a:pPr algn="ctr"/>
            <a:r>
              <a:rPr lang="it-IT" sz="2000" dirty="0"/>
              <a:t> </a:t>
            </a:r>
            <a:r>
              <a:rPr lang="it-IT" sz="2000" b="1" dirty="0"/>
              <a:t>ALLORA VANNO IN BESTIA…</a:t>
            </a:r>
          </a:p>
        </p:txBody>
      </p:sp>
    </p:spTree>
    <p:extLst>
      <p:ext uri="{BB962C8B-B14F-4D97-AF65-F5344CB8AC3E}">
        <p14:creationId xmlns:p14="http://schemas.microsoft.com/office/powerpoint/2010/main" val="629799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2460E67-7225-4077-B1E9-F379FC09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760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LE SOCIETA’ IN HOUSE DELL’ENPAM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83" y="1060175"/>
            <a:ext cx="6370982" cy="5797826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D48BE2-8FCD-4012-911E-3B1E7CD45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438" y="1187604"/>
            <a:ext cx="4747400" cy="5491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FFFF00"/>
                </a:solidFill>
              </a:rPr>
              <a:t>ENPAM REAL ESTATE SRL</a:t>
            </a:r>
          </a:p>
          <a:p>
            <a:pPr marL="0" indent="0" algn="ctr">
              <a:buNone/>
            </a:pPr>
            <a:r>
              <a:rPr lang="it-IT" dirty="0"/>
              <a:t>(GESTISCE GLI IMMOBILI DELL’ENPAM)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solidFill>
                  <a:srgbClr val="FFFF00"/>
                </a:solidFill>
              </a:rPr>
              <a:t>NEL 2015 HA PORTATO IN BILANCIO UNA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b="1" dirty="0">
                <a:solidFill>
                  <a:srgbClr val="FFFF00"/>
                </a:solidFill>
              </a:rPr>
              <a:t>PERDITA DI </a:t>
            </a:r>
            <a:r>
              <a:rPr lang="it-IT" sz="3600" b="1" dirty="0">
                <a:solidFill>
                  <a:srgbClr val="FFFF00"/>
                </a:solidFill>
              </a:rPr>
              <a:t>38 </a:t>
            </a:r>
            <a:r>
              <a:rPr lang="it-IT" b="1" dirty="0">
                <a:solidFill>
                  <a:srgbClr val="FFFF00"/>
                </a:solidFill>
              </a:rPr>
              <a:t>MILIONI DI EURO 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FF00"/>
                </a:solidFill>
              </a:rPr>
              <a:t>RIPIANATA DA ENPAM CHE NE E’ IL SOCIO UNICO</a:t>
            </a:r>
          </a:p>
          <a:p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/>
              <p14:cNvContentPartPr/>
              <p14:nvPr/>
            </p14:nvContentPartPr>
            <p14:xfrm>
              <a:off x="6615971" y="3679190"/>
              <a:ext cx="1603800" cy="2541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6891" y="3641030"/>
                <a:ext cx="16416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put penna 8"/>
              <p14:cNvContentPartPr/>
              <p14:nvPr/>
            </p14:nvContentPartPr>
            <p14:xfrm>
              <a:off x="6206529" y="3137858"/>
              <a:ext cx="92880" cy="103428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7449" y="3099698"/>
                <a:ext cx="130680" cy="11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put penna 12"/>
              <p14:cNvContentPartPr/>
              <p14:nvPr/>
            </p14:nvContentPartPr>
            <p14:xfrm>
              <a:off x="9911721" y="3315544"/>
              <a:ext cx="1113480" cy="128473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02721" y="3306394"/>
                <a:ext cx="1131120" cy="14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put penna 14"/>
              <p14:cNvContentPartPr/>
              <p14:nvPr/>
            </p14:nvContentPartPr>
            <p14:xfrm flipV="1">
              <a:off x="6615971" y="3632139"/>
              <a:ext cx="4429205" cy="45719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flipV="1">
                <a:off x="6606971" y="3623279"/>
                <a:ext cx="4446845" cy="630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061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63378B-C6C4-410B-AF24-D50CD1D8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6134"/>
          </a:xfrm>
        </p:spPr>
        <p:txBody>
          <a:bodyPr>
            <a:normAutofit/>
          </a:bodyPr>
          <a:lstStyle/>
          <a:p>
            <a:r>
              <a:rPr lang="it-IT" sz="4800" dirty="0"/>
              <a:t>CHI AMMINISTRA ENPAM REAL ESTATE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17" y="1026134"/>
            <a:ext cx="6794529" cy="5831865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5EDCF9-4126-4BE0-A6E2-E3642EE48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476708"/>
            <a:ext cx="5049078" cy="52730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/>
              <a:t>NOVE MEMBRI DEL CONSIGLIO D’AMMINISTRAZIONE</a:t>
            </a:r>
          </a:p>
          <a:p>
            <a:pPr marL="0" indent="0" algn="ctr">
              <a:buNone/>
            </a:pPr>
            <a:r>
              <a:rPr lang="it-IT" sz="3200" dirty="0"/>
              <a:t> E TRE REVISORI DEI CONTI </a:t>
            </a:r>
          </a:p>
          <a:p>
            <a:pPr marL="0" indent="0" algn="ctr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3200" dirty="0"/>
              <a:t>NOMINATI DIRETTAMENTE DAL CDA ENPAM</a:t>
            </a:r>
          </a:p>
          <a:p>
            <a:pPr marL="0" indent="0" algn="ctr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3600" b="1" dirty="0">
                <a:solidFill>
                  <a:srgbClr val="FFFF00"/>
                </a:solidFill>
              </a:rPr>
              <a:t>ELETTI DA NESSUNO</a:t>
            </a:r>
          </a:p>
        </p:txBody>
      </p:sp>
    </p:spTree>
    <p:extLst>
      <p:ext uri="{BB962C8B-B14F-4D97-AF65-F5344CB8AC3E}">
        <p14:creationId xmlns:p14="http://schemas.microsoft.com/office/powerpoint/2010/main" val="801529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6DFB423-18B8-4B7E-8A30-56208152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19722" cy="158467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QUANTO CI COSTANO GLI AMMINISTRATORI DI ENPAM REAL ESTATE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1" y="1584670"/>
            <a:ext cx="6029739" cy="512092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9B3BDB-0508-4485-876B-072F0D73E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1" y="1584670"/>
            <a:ext cx="5857461" cy="51209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PRESIDENTE  CDA                      </a:t>
            </a:r>
            <a:r>
              <a:rPr lang="it-IT" b="1" dirty="0">
                <a:solidFill>
                  <a:srgbClr val="FF0000"/>
                </a:solidFill>
              </a:rPr>
              <a:t>60.000</a:t>
            </a:r>
          </a:p>
          <a:p>
            <a:pPr marL="0" indent="0">
              <a:buNone/>
            </a:pPr>
            <a:r>
              <a:rPr lang="it-IT" dirty="0"/>
              <a:t>CONSIGLIERE CDA                     </a:t>
            </a:r>
            <a:r>
              <a:rPr lang="it-IT" b="1" dirty="0">
                <a:solidFill>
                  <a:srgbClr val="FF0000"/>
                </a:solidFill>
              </a:rPr>
              <a:t>24.000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PRESIDENTE REVISORI            </a:t>
            </a:r>
            <a:r>
              <a:rPr lang="it-IT" b="1" dirty="0">
                <a:solidFill>
                  <a:srgbClr val="FF0000"/>
                </a:solidFill>
              </a:rPr>
              <a:t>35.000</a:t>
            </a:r>
          </a:p>
          <a:p>
            <a:pPr marL="0" indent="0">
              <a:buNone/>
            </a:pPr>
            <a:r>
              <a:rPr lang="it-IT" dirty="0"/>
              <a:t>REVISORE                                       </a:t>
            </a:r>
            <a:r>
              <a:rPr lang="it-IT" b="1" dirty="0">
                <a:solidFill>
                  <a:srgbClr val="FF0000"/>
                </a:solidFill>
              </a:rPr>
              <a:t>24.000</a:t>
            </a:r>
          </a:p>
          <a:p>
            <a:pPr marL="0" indent="0" algn="ctr">
              <a:buNone/>
            </a:pPr>
            <a:r>
              <a:rPr lang="it-IT" dirty="0"/>
              <a:t>+</a:t>
            </a:r>
          </a:p>
          <a:p>
            <a:pPr marL="0" indent="0" algn="ctr">
              <a:buNone/>
            </a:pPr>
            <a:r>
              <a:rPr lang="it-IT" dirty="0"/>
              <a:t>GETTONE DI PRESENZA</a:t>
            </a:r>
          </a:p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</a:rPr>
              <a:t>700</a:t>
            </a:r>
            <a:r>
              <a:rPr lang="it-IT" b="1" dirty="0">
                <a:solidFill>
                  <a:srgbClr val="FF0000"/>
                </a:solidFill>
              </a:rPr>
              <a:t> EURO AL GIORNO</a:t>
            </a:r>
          </a:p>
          <a:p>
            <a:pPr marL="0" indent="0" algn="ctr">
              <a:buNone/>
            </a:pPr>
            <a:r>
              <a:rPr lang="it-IT" dirty="0"/>
              <a:t>+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tx1"/>
                </a:solidFill>
              </a:rPr>
              <a:t>RIMBORSO SPESE DI VIAGGIO</a:t>
            </a:r>
          </a:p>
        </p:txBody>
      </p:sp>
    </p:spTree>
    <p:extLst>
      <p:ext uri="{BB962C8B-B14F-4D97-AF65-F5344CB8AC3E}">
        <p14:creationId xmlns:p14="http://schemas.microsoft.com/office/powerpoint/2010/main" val="939764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15996-128C-4424-B060-B008A5C9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8627"/>
            <a:ext cx="4772025" cy="3087756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TOTALE COMPENSI A CDA E REVISORI DI ENPAM REAL ESTATE  </a:t>
            </a:r>
            <a:br>
              <a:rPr lang="it-IT" sz="3600" dirty="0"/>
            </a:br>
            <a:r>
              <a:rPr lang="it-IT" sz="3600" dirty="0"/>
              <a:t>NEL 2016</a:t>
            </a:r>
            <a:br>
              <a:rPr lang="it-IT" sz="3600" dirty="0"/>
            </a:br>
            <a:r>
              <a:rPr lang="it-IT" sz="4800" dirty="0">
                <a:solidFill>
                  <a:srgbClr val="FFFF00"/>
                </a:solidFill>
              </a:rPr>
              <a:t>579.130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3" y="12162"/>
            <a:ext cx="7129670" cy="66934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/>
              <p14:cNvContentPartPr/>
              <p14:nvPr/>
            </p14:nvContentPartPr>
            <p14:xfrm>
              <a:off x="8335341" y="2103574"/>
              <a:ext cx="1683360" cy="892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04021" y="2040574"/>
                <a:ext cx="17460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/>
              <p14:cNvContentPartPr/>
              <p14:nvPr/>
            </p14:nvContentPartPr>
            <p14:xfrm>
              <a:off x="10018701" y="2148214"/>
              <a:ext cx="504000" cy="4716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87381" y="2085214"/>
                <a:ext cx="566640" cy="1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484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1D875-1F04-44DC-BE10-70B0B20F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LE SOCIETA’ IN HOUSE DELL’ENPAM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898AE4-BBB3-4377-8FB2-9FCC1C91D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b="1" dirty="0">
                <a:solidFill>
                  <a:srgbClr val="FF0000"/>
                </a:solidFill>
              </a:rPr>
              <a:t>ENPAM SICURA SRL</a:t>
            </a:r>
          </a:p>
          <a:p>
            <a:pPr marL="0" indent="0" algn="ctr">
              <a:buNone/>
            </a:pPr>
            <a:r>
              <a:rPr lang="it-IT" dirty="0"/>
              <a:t>(AVREBBE DOVUTO GESTIRE I PRIMI 30 GG DELL’ASSICURAZIONE DI MALATTIA DEI MMG)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5400" dirty="0">
                <a:solidFill>
                  <a:srgbClr val="FF0000"/>
                </a:solidFill>
              </a:rPr>
              <a:t>LIQUIDATA NEL 2016 CON UNA </a:t>
            </a:r>
            <a:r>
              <a:rPr lang="it-IT" sz="5400" b="1" dirty="0">
                <a:solidFill>
                  <a:srgbClr val="FF0000"/>
                </a:solidFill>
              </a:rPr>
              <a:t>PERDITA DI </a:t>
            </a:r>
            <a:r>
              <a:rPr lang="it-IT" sz="5800" b="1" dirty="0">
                <a:solidFill>
                  <a:srgbClr val="FF0000"/>
                </a:solidFill>
              </a:rPr>
              <a:t>2,2 </a:t>
            </a:r>
            <a:r>
              <a:rPr lang="it-IT" sz="5400" b="1" dirty="0">
                <a:solidFill>
                  <a:srgbClr val="FF0000"/>
                </a:solidFill>
              </a:rPr>
              <a:t>MILIONI DI EURO</a:t>
            </a:r>
          </a:p>
        </p:txBody>
      </p:sp>
    </p:spTree>
    <p:extLst>
      <p:ext uri="{BB962C8B-B14F-4D97-AF65-F5344CB8AC3E}">
        <p14:creationId xmlns:p14="http://schemas.microsoft.com/office/powerpoint/2010/main" val="3223021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7F33822-E457-4F47-A900-A143CA92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40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LE SOCIETA’ IN HOUSE DELL’ENPAM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0" y="1484243"/>
            <a:ext cx="7500731" cy="537375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82789E-09A4-4C6B-9040-7EC29CEE0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304" y="1484243"/>
            <a:ext cx="4187687" cy="5373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COMPENSI AL CDA DI ENPAM SICURA SRL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PRESIDENTE              </a:t>
            </a:r>
            <a:r>
              <a:rPr lang="it-IT" dirty="0">
                <a:solidFill>
                  <a:srgbClr val="FFFF00"/>
                </a:solidFill>
              </a:rPr>
              <a:t>72.000</a:t>
            </a:r>
          </a:p>
          <a:p>
            <a:pPr marL="0" indent="0">
              <a:buNone/>
            </a:pPr>
            <a:r>
              <a:rPr lang="it-IT" dirty="0"/>
              <a:t>CONSIGLIERI             </a:t>
            </a:r>
            <a:r>
              <a:rPr lang="it-IT" dirty="0">
                <a:solidFill>
                  <a:srgbClr val="FFFF00"/>
                </a:solidFill>
              </a:rPr>
              <a:t>28.800</a:t>
            </a:r>
          </a:p>
          <a:p>
            <a:pPr marL="0" indent="0">
              <a:buNone/>
            </a:pPr>
            <a:r>
              <a:rPr lang="it-IT" dirty="0"/>
              <a:t>REVISORE UNICO    </a:t>
            </a:r>
            <a:r>
              <a:rPr lang="it-IT" dirty="0">
                <a:solidFill>
                  <a:srgbClr val="FFFF00"/>
                </a:solidFill>
              </a:rPr>
              <a:t>57.600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+ GETTONE DI PRESENZA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FF00"/>
                </a:solidFill>
              </a:rPr>
              <a:t>700 EURO AL GIORNO</a:t>
            </a:r>
          </a:p>
          <a:p>
            <a:pPr marL="0" indent="0">
              <a:buNone/>
            </a:pPr>
            <a:r>
              <a:rPr lang="it-IT" sz="2000" dirty="0"/>
              <a:t>+ RIMBORSO SPESE DI VIAGGIO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/>
              <p14:cNvContentPartPr/>
              <p14:nvPr/>
            </p14:nvContentPartPr>
            <p14:xfrm>
              <a:off x="5426451" y="5031349"/>
              <a:ext cx="2998909" cy="7884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0450" y="4959676"/>
                <a:ext cx="3070552" cy="221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put penna 7"/>
              <p14:cNvContentPartPr/>
              <p14:nvPr/>
            </p14:nvContentPartPr>
            <p14:xfrm>
              <a:off x="5265973" y="5310371"/>
              <a:ext cx="3319863" cy="58868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9970" y="5240290"/>
                <a:ext cx="3391510" cy="1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put penna 8"/>
              <p14:cNvContentPartPr/>
              <p14:nvPr/>
            </p14:nvContentPartPr>
            <p14:xfrm>
              <a:off x="10147800" y="5937500"/>
              <a:ext cx="1206000" cy="4284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11800" y="5865500"/>
                <a:ext cx="12776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put penna 9"/>
              <p14:cNvContentPartPr/>
              <p14:nvPr/>
            </p14:nvContentPartPr>
            <p14:xfrm>
              <a:off x="6765428" y="5619279"/>
              <a:ext cx="1659932" cy="141824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9429" y="5546735"/>
                <a:ext cx="1731571" cy="2865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010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95158-CC00-4DF4-87C0-508B0A6D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325"/>
            <a:ext cx="6414052" cy="1217405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RELAZIONE SUL BILANCIO CONSUNTIVO ENPAM 2016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4" y="187325"/>
            <a:ext cx="5274365" cy="6359248"/>
          </a:xfrm>
        </p:spPr>
      </p:pic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B715D-D0F0-430B-A17E-FAA568E10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287" y="1991138"/>
            <a:ext cx="6096000" cy="4555435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ANALISI EFFETTUATA PER CONTO DELL’OMC e O DI ASCOLI PICENO DAL </a:t>
            </a:r>
            <a:r>
              <a:rPr lang="it-IT" sz="2800" b="1" dirty="0"/>
              <a:t>DOTT. STEFANO COLLINA </a:t>
            </a:r>
            <a:r>
              <a:rPr lang="it-IT" sz="2800" dirty="0"/>
              <a:t>COMMERCIALISTA E REVISORE CONTABILE</a:t>
            </a:r>
          </a:p>
          <a:p>
            <a:pPr algn="ctr"/>
            <a:r>
              <a:rPr lang="it-IT" sz="2800" dirty="0"/>
              <a:t> CONSULTABILE SUL SITO WEB DELL’ORDINE DEI MEDICI DI ASCOLI PICENO</a:t>
            </a:r>
          </a:p>
          <a:p>
            <a:pPr algn="ctr"/>
            <a:r>
              <a:rPr lang="it-IT" sz="2800" dirty="0"/>
              <a:t>WWW.ORDINEMEDICIAP.IT</a:t>
            </a:r>
          </a:p>
        </p:txBody>
      </p:sp>
    </p:spTree>
    <p:extLst>
      <p:ext uri="{BB962C8B-B14F-4D97-AF65-F5344CB8AC3E}">
        <p14:creationId xmlns:p14="http://schemas.microsoft.com/office/powerpoint/2010/main" val="206621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1336C33-60D5-4C7B-8BDE-19E93235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65"/>
            <a:ext cx="10515600" cy="1219201"/>
          </a:xfrm>
        </p:spPr>
        <p:txBody>
          <a:bodyPr>
            <a:normAutofit fontScale="90000"/>
          </a:bodyPr>
          <a:lstStyle/>
          <a:p>
            <a:r>
              <a:rPr lang="it-IT" dirty="0"/>
              <a:t>PATRIMONIO ENPAM AL 31-12-2016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07584"/>
            <a:ext cx="9893080" cy="52124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/>
              <p14:cNvContentPartPr/>
              <p14:nvPr/>
            </p14:nvContentPartPr>
            <p14:xfrm>
              <a:off x="8229600" y="6006906"/>
              <a:ext cx="1997612" cy="314764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8269" y="5943881"/>
                <a:ext cx="2060274" cy="4404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04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81D4E282-F5E7-4440-AF8E-27FBDF28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583" y="569843"/>
            <a:ext cx="5102087" cy="768627"/>
          </a:xfrm>
        </p:spPr>
        <p:txBody>
          <a:bodyPr>
            <a:normAutofit/>
          </a:bodyPr>
          <a:lstStyle/>
          <a:p>
            <a:r>
              <a:rPr lang="it-IT" sz="1800" dirty="0"/>
              <a:t>Differenza tra contributi versati dagli iscritti e pensioni pagate 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30BDDD7F-B728-47FC-987C-6103AE7C0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9582" y="6294783"/>
            <a:ext cx="4754217" cy="423902"/>
          </a:xfrm>
        </p:spPr>
        <p:txBody>
          <a:bodyPr>
            <a:noAutofit/>
          </a:bodyPr>
          <a:lstStyle/>
          <a:p>
            <a:r>
              <a:rPr lang="it-IT" sz="1800" dirty="0"/>
              <a:t>Utile totale compresi i proventi del patrimonio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0163" cy="67484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/>
              <p14:cNvContentPartPr/>
              <p14:nvPr/>
            </p14:nvContentPartPr>
            <p14:xfrm>
              <a:off x="5050246" y="949836"/>
              <a:ext cx="843840" cy="18684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8926" y="886836"/>
                <a:ext cx="9064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put penna 8"/>
              <p14:cNvContentPartPr/>
              <p14:nvPr/>
            </p14:nvContentPartPr>
            <p14:xfrm>
              <a:off x="4994806" y="6460925"/>
              <a:ext cx="954720" cy="25776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63486" y="6397925"/>
                <a:ext cx="1017360" cy="3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340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2138E-7462-420D-ADC3-6822CBA9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185531"/>
            <a:ext cx="11781181" cy="1722782"/>
          </a:xfrm>
        </p:spPr>
        <p:txBody>
          <a:bodyPr/>
          <a:lstStyle/>
          <a:p>
            <a:pPr algn="ctr"/>
            <a:r>
              <a:rPr lang="it-IT" dirty="0"/>
              <a:t>QUANTO RENDE IL PATRIMONIO ENPAM?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DFEF27-FC8B-4618-AA66-532634370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8313"/>
            <a:ext cx="10514012" cy="4865466"/>
          </a:xfrm>
        </p:spPr>
        <p:txBody>
          <a:bodyPr>
            <a:normAutofit fontScale="25000" lnSpcReduction="20000"/>
          </a:bodyPr>
          <a:lstStyle/>
          <a:p>
            <a:pPr algn="ctr"/>
            <a:endParaRPr lang="it-IT" sz="2800" dirty="0"/>
          </a:p>
          <a:p>
            <a:pPr algn="ctr"/>
            <a:r>
              <a:rPr lang="it-IT" sz="8000" dirty="0"/>
              <a:t>NEL 2016 L’UTILE NETTO DEL PATRIMONIO, MOBILIARE E IMMOBILIARE, E’ STATO PARI A</a:t>
            </a:r>
          </a:p>
          <a:p>
            <a:pPr algn="ctr"/>
            <a:r>
              <a:rPr lang="it-IT" sz="8000" dirty="0"/>
              <a:t> </a:t>
            </a:r>
            <a:r>
              <a:rPr lang="it-IT" sz="8000" dirty="0">
                <a:solidFill>
                  <a:srgbClr val="FFFF00"/>
                </a:solidFill>
              </a:rPr>
              <a:t>332</a:t>
            </a:r>
            <a:r>
              <a:rPr lang="it-IT" sz="8000" dirty="0"/>
              <a:t> MILIONI DI EURO </a:t>
            </a:r>
          </a:p>
          <a:p>
            <a:pPr algn="ctr"/>
            <a:r>
              <a:rPr lang="it-IT" sz="8000" dirty="0">
                <a:solidFill>
                  <a:srgbClr val="FFFF00"/>
                </a:solidFill>
              </a:rPr>
              <a:t>1.328.217.387 –  996.072.037 = 332.145.350</a:t>
            </a:r>
          </a:p>
          <a:p>
            <a:pPr algn="ctr"/>
            <a:endParaRPr lang="it-IT" sz="8000" dirty="0">
              <a:solidFill>
                <a:srgbClr val="FFFF00"/>
              </a:solidFill>
            </a:endParaRPr>
          </a:p>
          <a:p>
            <a:pPr algn="ctr"/>
            <a:r>
              <a:rPr lang="it-IT" sz="8000" u="sng" dirty="0">
                <a:solidFill>
                  <a:schemeClr val="tx1"/>
                </a:solidFill>
              </a:rPr>
              <a:t>Come calcolare quanto rende il  patrimonio</a:t>
            </a:r>
          </a:p>
          <a:p>
            <a:pPr algn="ctr"/>
            <a:r>
              <a:rPr lang="it-IT" sz="8000" i="1" dirty="0">
                <a:solidFill>
                  <a:schemeClr val="tx1"/>
                </a:solidFill>
              </a:rPr>
              <a:t>Patrimonio al 31-12-2015 / rendimento mobiliare e immobiliare del 2016</a:t>
            </a:r>
          </a:p>
          <a:p>
            <a:pPr algn="ctr"/>
            <a:r>
              <a:rPr lang="it-IT" sz="8000" i="1" dirty="0">
                <a:solidFill>
                  <a:schemeClr val="tx1"/>
                </a:solidFill>
              </a:rPr>
              <a:t>17.200.700.909 : 100 = 332.145.350 : x</a:t>
            </a:r>
          </a:p>
          <a:p>
            <a:pPr algn="ctr"/>
            <a:r>
              <a:rPr lang="it-IT" sz="8000" i="1" dirty="0">
                <a:solidFill>
                  <a:schemeClr val="tx1"/>
                </a:solidFill>
              </a:rPr>
              <a:t>x = 332.145.350 x 100 / 17.200.700.909</a:t>
            </a:r>
          </a:p>
          <a:p>
            <a:pPr algn="ctr"/>
            <a:endParaRPr lang="it-IT" sz="8000" dirty="0"/>
          </a:p>
          <a:p>
            <a:pPr algn="ctr"/>
            <a:r>
              <a:rPr lang="it-IT" sz="12800" b="1" dirty="0">
                <a:solidFill>
                  <a:schemeClr val="tx1"/>
                </a:solidFill>
              </a:rPr>
              <a:t>NEL 2016 IL PATRIMONIO HA RESO  </a:t>
            </a:r>
          </a:p>
          <a:p>
            <a:pPr algn="ctr"/>
            <a:r>
              <a:rPr lang="it-IT" sz="21600" b="1" dirty="0">
                <a:solidFill>
                  <a:schemeClr val="tx1"/>
                </a:solidFill>
              </a:rPr>
              <a:t> </a:t>
            </a:r>
            <a:r>
              <a:rPr lang="it-IT" sz="21600" b="1" dirty="0">
                <a:solidFill>
                  <a:srgbClr val="FF0000"/>
                </a:solidFill>
              </a:rPr>
              <a:t>1,9%</a:t>
            </a:r>
          </a:p>
          <a:p>
            <a:pPr algn="ctr"/>
            <a:endParaRPr lang="it-IT" sz="2000" dirty="0"/>
          </a:p>
          <a:p>
            <a:pPr algn="ctr"/>
            <a:r>
              <a:rPr lang="it-IT" sz="2400" dirty="0"/>
              <a:t>	</a:t>
            </a:r>
            <a:endParaRPr lang="it-IT" sz="2400" dirty="0">
              <a:solidFill>
                <a:srgbClr val="FFFF00"/>
              </a:solidFill>
            </a:endParaRPr>
          </a:p>
          <a:p>
            <a:pPr algn="ctr"/>
            <a:endParaRPr lang="it-IT" sz="2400" dirty="0">
              <a:solidFill>
                <a:srgbClr val="FFFF00"/>
              </a:solidFill>
            </a:endParaRPr>
          </a:p>
          <a:p>
            <a:pPr algn="ctr"/>
            <a:endParaRPr lang="it-IT" sz="2400" dirty="0">
              <a:solidFill>
                <a:srgbClr val="FFFF00"/>
              </a:solidFill>
            </a:endParaRPr>
          </a:p>
          <a:p>
            <a:pPr algn="ctr"/>
            <a:endParaRPr lang="it-IT" sz="2400" dirty="0">
              <a:solidFill>
                <a:srgbClr val="FFFF00"/>
              </a:solidFill>
            </a:endParaRP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0222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387328F-88B3-4A5D-9C45-B3093D63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5" y="1099930"/>
            <a:ext cx="10532164" cy="405516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QUANTO DEVE RENDERE IL PATRIMONIO PER SUPERARE SENZA PROBLEMI LA GOBBA PREVIDENZIALE E GARANTIRE LA SOSTENIBILITA’ DELLE PENSIONI?...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sz="6000" u="sng" dirty="0">
                <a:solidFill>
                  <a:schemeClr val="tx1"/>
                </a:solidFill>
              </a:rPr>
              <a:t>ALMENO IL </a:t>
            </a:r>
            <a:r>
              <a:rPr lang="it-IT" sz="6000" u="sng" dirty="0">
                <a:solidFill>
                  <a:srgbClr val="FFFF00"/>
                </a:solidFill>
              </a:rPr>
              <a:t>2%</a:t>
            </a:r>
            <a:r>
              <a:rPr lang="it-IT" sz="6000" u="sng" dirty="0">
                <a:solidFill>
                  <a:schemeClr val="tx1"/>
                </a:solidFill>
              </a:rPr>
              <a:t> NETTO ALL’ANNO</a:t>
            </a:r>
          </a:p>
        </p:txBody>
      </p:sp>
    </p:spTree>
    <p:extLst>
      <p:ext uri="{BB962C8B-B14F-4D97-AF65-F5344CB8AC3E}">
        <p14:creationId xmlns:p14="http://schemas.microsoft.com/office/powerpoint/2010/main" val="382774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2151B9D-9D82-4322-906C-2802CCA5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8" y="119270"/>
            <a:ext cx="5327374" cy="193813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MA QUANTO HA RESO IL </a:t>
            </a:r>
            <a:r>
              <a:rPr lang="it-IT" sz="3600" dirty="0"/>
              <a:t>PATRIMONIO</a:t>
            </a:r>
            <a:r>
              <a:rPr lang="it-IT" dirty="0"/>
              <a:t> NEGLI ANNI PRECEDENTI?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47" y="0"/>
            <a:ext cx="6333869" cy="6824870"/>
          </a:xfrm>
        </p:spPr>
      </p:pic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46F3889A-7374-48D6-864A-F52A0842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8" y="2057399"/>
            <a:ext cx="5420139" cy="4767471"/>
          </a:xfrm>
        </p:spPr>
        <p:txBody>
          <a:bodyPr>
            <a:normAutofit/>
          </a:bodyPr>
          <a:lstStyle/>
          <a:p>
            <a:pPr algn="ctr"/>
            <a:endParaRPr lang="it-IT" sz="2400" dirty="0"/>
          </a:p>
          <a:p>
            <a:pPr algn="ctr"/>
            <a:r>
              <a:rPr lang="it-IT" sz="2400" dirty="0"/>
              <a:t>LO CERTIFICA LO STUDIO ORRU’ CHE REDIGE I BILANCI ATTUARIALI PER CONTO DELL’ENPAM</a:t>
            </a:r>
          </a:p>
          <a:p>
            <a:pPr algn="ctr"/>
            <a:endParaRPr lang="it-IT" dirty="0"/>
          </a:p>
          <a:p>
            <a:pPr algn="ctr"/>
            <a:r>
              <a:rPr lang="it-IT" sz="3200" dirty="0"/>
              <a:t>Dal 2010 al 2015 il rendimento medio </a:t>
            </a:r>
            <a:r>
              <a:rPr lang="it-IT" sz="3200" b="1" u="sng" dirty="0"/>
              <a:t>netto</a:t>
            </a:r>
            <a:r>
              <a:rPr lang="it-IT" sz="3200" u="sng" dirty="0"/>
              <a:t> </a:t>
            </a:r>
            <a:r>
              <a:rPr lang="it-IT" sz="3200" dirty="0"/>
              <a:t>del patrimonio è stato dello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5800" b="1" dirty="0">
                <a:solidFill>
                  <a:srgbClr val="FF0000"/>
                </a:solidFill>
              </a:rPr>
              <a:t>0,5%</a:t>
            </a:r>
          </a:p>
        </p:txBody>
      </p:sp>
    </p:spTree>
    <p:extLst>
      <p:ext uri="{BB962C8B-B14F-4D97-AF65-F5344CB8AC3E}">
        <p14:creationId xmlns:p14="http://schemas.microsoft.com/office/powerpoint/2010/main" val="382210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6B993AE-B65B-4618-B32D-48B668DD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0"/>
            <a:ext cx="5579165" cy="927652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CHE SUCCEDE QUANDO ARRIVA LA GOBBA PREVIDENZIALE?...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53" y="171188"/>
            <a:ext cx="6172200" cy="6686812"/>
          </a:xfr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95B3802-8A5D-44E9-A6D5-DF5C80C46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270" y="1232452"/>
            <a:ext cx="5671930" cy="5486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t-IT" sz="3100" b="1" dirty="0"/>
              <a:t>DAL 2027 AL 2037, DUNQUE PER 10 ANNI, LE USCITE PER PAGARE LE PENSIONI SARANNO SUPERIORI AI CONTRIBUTI VERSATI DAGLI ISCRITTI</a:t>
            </a:r>
          </a:p>
          <a:p>
            <a:pPr algn="ctr"/>
            <a:endParaRPr lang="it-IT" sz="3100" b="1" dirty="0"/>
          </a:p>
          <a:p>
            <a:pPr algn="ctr"/>
            <a:r>
              <a:rPr lang="it-IT" sz="3000" b="1" dirty="0"/>
              <a:t>BISOGNERA’ RICORRERE AI PROVENTI DEL PATRIMONIO</a:t>
            </a:r>
          </a:p>
          <a:p>
            <a:pPr algn="ctr"/>
            <a:endParaRPr lang="it-IT" sz="2000" b="1" dirty="0"/>
          </a:p>
          <a:p>
            <a:pPr algn="ctr"/>
            <a:r>
              <a:rPr lang="it-IT" sz="3000" b="1" dirty="0">
                <a:solidFill>
                  <a:srgbClr val="FFFF00"/>
                </a:solidFill>
              </a:rPr>
              <a:t>PER MANTENERE LA STABILITA’ FINANZIARIA  E LA SOSTENIBILITA’ A 50 ANNI E’ NECESSARIO UN RENDIMENTO NETTO DEL PATRIMONIO DEL 2%</a:t>
            </a:r>
          </a:p>
          <a:p>
            <a:pPr algn="ctr"/>
            <a:endParaRPr lang="it-IT" sz="2400" b="1" dirty="0">
              <a:solidFill>
                <a:srgbClr val="FF0000"/>
              </a:solidFill>
            </a:endParaRPr>
          </a:p>
          <a:p>
            <a:pPr algn="ctr"/>
            <a:r>
              <a:rPr lang="it-IT" sz="3600" b="1" dirty="0"/>
              <a:t>FINORA ENPAM NON HA MAI OTTENUTO QUESTO RISULTATO</a:t>
            </a:r>
          </a:p>
          <a:p>
            <a:pPr algn="ctr"/>
            <a:r>
              <a:rPr lang="it-IT" sz="2800" b="1" dirty="0"/>
              <a:t> </a:t>
            </a:r>
            <a:r>
              <a:rPr lang="it-IT" sz="2600" dirty="0"/>
              <a:t>MA COMUNQUE STIMA CHE IN FUTURO IL RISCHIO DI FALLIRE QUESTO OBIETTIVO SIA INFERIORE AL 5% !!!</a:t>
            </a:r>
          </a:p>
        </p:txBody>
      </p:sp>
    </p:spTree>
    <p:extLst>
      <p:ext uri="{BB962C8B-B14F-4D97-AF65-F5344CB8AC3E}">
        <p14:creationId xmlns:p14="http://schemas.microsoft.com/office/powerpoint/2010/main" val="194249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6E2D347-A1FF-405C-90C3-5640EDC6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E LA GOBBA PREVIDENZIALE E’ GIA’ IN ATTO…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2" y="1838816"/>
            <a:ext cx="11118574" cy="5019183"/>
          </a:xfrm>
        </p:spPr>
      </p:pic>
    </p:spTree>
    <p:extLst>
      <p:ext uri="{BB962C8B-B14F-4D97-AF65-F5344CB8AC3E}">
        <p14:creationId xmlns:p14="http://schemas.microsoft.com/office/powerpoint/2010/main" val="224072749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ità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755</TotalTime>
  <Words>724</Words>
  <Application>Microsoft Office PowerPoint</Application>
  <PresentationFormat>Widescreen</PresentationFormat>
  <Paragraphs>158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Arial</vt:lpstr>
      <vt:lpstr>Corbel</vt:lpstr>
      <vt:lpstr>Profondità</vt:lpstr>
      <vt:lpstr>ENPAM</vt:lpstr>
      <vt:lpstr>I MEDICI E L’ENPAM</vt:lpstr>
      <vt:lpstr>PATRIMONIO ENPAM AL 31-12-2016</vt:lpstr>
      <vt:lpstr>Differenza tra contributi versati dagli iscritti e pensioni pagate </vt:lpstr>
      <vt:lpstr>QUANTO RENDE IL PATRIMONIO ENPAM?</vt:lpstr>
      <vt:lpstr>QUANTO DEVE RENDERE IL PATRIMONIO PER SUPERARE SENZA PROBLEMI LA GOBBA PREVIDENZIALE E GARANTIRE LA SOSTENIBILITA’ DELLE PENSIONI?...   ALMENO IL 2% NETTO ALL’ANNO</vt:lpstr>
      <vt:lpstr>MA QUANTO HA RESO IL PATRIMONIO NEGLI ANNI PRECEDENTI?</vt:lpstr>
      <vt:lpstr>CHE SUCCEDE QUANDO ARRIVA LA GOBBA PREVIDENZIALE?...</vt:lpstr>
      <vt:lpstr>E LA GOBBA PREVIDENZIALE E’ GIA’ IN ATTO…</vt:lpstr>
      <vt:lpstr>CHI AMMINISTRA L’ENPAM</vt:lpstr>
      <vt:lpstr>QUANTO PRENDONO PER SVOLGERE IL LORO COMPITO</vt:lpstr>
      <vt:lpstr>MA NON BASTA…</vt:lpstr>
      <vt:lpstr>QUANTO SPENDIAMO OGNI ANNO PER AMMINISTRATORI E  REVISORI</vt:lpstr>
      <vt:lpstr>DAL 2011 PER CDA E REVISORI SPENDIAMO COSTANTEMENTE UNA MEDIA DI  OLTRE 4 MILIONI DI EURO</vt:lpstr>
      <vt:lpstr>I FARMACISTI  SPENDONO 250.000 EURO ALL’ANNO PER AMMINISTRATORI E SINDACI DELLA LORO CASSA DI PREVIDENZA…</vt:lpstr>
      <vt:lpstr>MORALE DELLA FAVOLA…</vt:lpstr>
      <vt:lpstr>CHI SONO I REVISORI DEI CONTI</vt:lpstr>
      <vt:lpstr>PROBLEMA REVISORI DEI CONTI nel 2016 hanno percepito un totale di 942.471 euro</vt:lpstr>
      <vt:lpstr>Presentazione standard di PowerPoint</vt:lpstr>
      <vt:lpstr>LE SOCIETA’ IN HOUSE DELL’ENPAM</vt:lpstr>
      <vt:lpstr>CHI AMMINISTRA ENPAM REAL ESTATE</vt:lpstr>
      <vt:lpstr>QUANTO CI COSTANO GLI AMMINISTRATORI DI ENPAM REAL ESTATE</vt:lpstr>
      <vt:lpstr>TOTALE COMPENSI A CDA E REVISORI DI ENPAM REAL ESTATE   NEL 2016 579.130 </vt:lpstr>
      <vt:lpstr>LE SOCIETA’ IN HOUSE DELL’ENPAM</vt:lpstr>
      <vt:lpstr>LE SOCIETA’ IN HOUSE DELL’ENPAM</vt:lpstr>
      <vt:lpstr>RELAZIONE SUL BILANCIO CONSUNTIVO ENPAM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ENPAM</dc:title>
  <dc:creator>PM B</dc:creator>
  <cp:lastModifiedBy>PM B</cp:lastModifiedBy>
  <cp:revision>122</cp:revision>
  <dcterms:created xsi:type="dcterms:W3CDTF">2017-06-15T08:28:09Z</dcterms:created>
  <dcterms:modified xsi:type="dcterms:W3CDTF">2017-10-28T07:14:21Z</dcterms:modified>
</cp:coreProperties>
</file>